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7" r:id="rId2"/>
    <p:sldId id="258" r:id="rId3"/>
    <p:sldId id="264" r:id="rId4"/>
    <p:sldId id="292" r:id="rId5"/>
    <p:sldId id="293" r:id="rId6"/>
    <p:sldId id="294" r:id="rId7"/>
    <p:sldId id="265" r:id="rId8"/>
    <p:sldId id="303" r:id="rId9"/>
    <p:sldId id="304" r:id="rId10"/>
    <p:sldId id="305" r:id="rId11"/>
    <p:sldId id="306" r:id="rId12"/>
    <p:sldId id="307" r:id="rId13"/>
    <p:sldId id="308" r:id="rId14"/>
    <p:sldId id="309" r:id="rId15"/>
    <p:sldId id="310" r:id="rId16"/>
    <p:sldId id="299" r:id="rId17"/>
    <p:sldId id="298" r:id="rId18"/>
    <p:sldId id="295" r:id="rId19"/>
    <p:sldId id="297" r:id="rId20"/>
    <p:sldId id="300" r:id="rId21"/>
    <p:sldId id="301" r:id="rId22"/>
    <p:sldId id="302" r:id="rId23"/>
    <p:sldId id="271" r:id="rId24"/>
    <p:sldId id="263"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3963" autoAdjust="0"/>
  </p:normalViewPr>
  <p:slideViewPr>
    <p:cSldViewPr snapToGrid="0">
      <p:cViewPr varScale="1">
        <p:scale>
          <a:sx n="154" d="100"/>
          <a:sy n="154" d="100"/>
        </p:scale>
        <p:origin x="236" y="9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37.png>
</file>

<file path=ppt/media/image38.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2025/7/13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E36DA-8C04-389F-A9D4-05FAC494227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F92C67D-3369-20AF-7D4A-136A2CCE208E}"/>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5AF8F41-B853-6BA0-29BE-068A403B7559}"/>
              </a:ext>
            </a:extLst>
          </p:cNvPr>
          <p:cNvSpPr>
            <a:spLocks noGrp="1"/>
          </p:cNvSpPr>
          <p:nvPr>
            <p:ph type="body" idx="1"/>
          </p:nvPr>
        </p:nvSpPr>
        <p:spPr/>
        <p:txBody>
          <a:bodyPr/>
          <a:lstStyle/>
          <a:p>
            <a:r>
              <a:rPr lang="zh-CN" altLang="en-US" dirty="0"/>
              <a:t>指标上下波动幅度较大，布林带打分会导致指标得分变化切换频繁，影响最终信号稳定性</a:t>
            </a:r>
            <a:br>
              <a:rPr lang="en-US" altLang="zh-CN" dirty="0"/>
            </a:br>
            <a:r>
              <a:rPr lang="en-US" altLang="zh-CN" dirty="0"/>
              <a:t>z-score</a:t>
            </a:r>
            <a:r>
              <a:rPr lang="zh-CN" altLang="en-US" dirty="0"/>
              <a:t>以历史波动率（数值</a:t>
            </a:r>
            <a:r>
              <a:rPr lang="en-US" altLang="zh-CN" dirty="0"/>
              <a:t>-</a:t>
            </a:r>
            <a:r>
              <a:rPr lang="zh-CN" altLang="en-US" dirty="0"/>
              <a:t>均值</a:t>
            </a:r>
            <a:r>
              <a:rPr lang="en-US" altLang="zh-CN" dirty="0"/>
              <a:t>/</a:t>
            </a:r>
            <a:r>
              <a:rPr lang="zh-CN" altLang="en-US" dirty="0"/>
              <a:t>标准差）为单位衡量指标大小，在帮助捕获指标绝对变化信息的同时，保证指标在固定数值范围内波动，历史水平下相对较小的波动不会过分影响最终结果。</a:t>
            </a:r>
          </a:p>
        </p:txBody>
      </p:sp>
      <p:sp>
        <p:nvSpPr>
          <p:cNvPr id="4" name="灯片编号占位符 3">
            <a:extLst>
              <a:ext uri="{FF2B5EF4-FFF2-40B4-BE49-F238E27FC236}">
                <a16:creationId xmlns:a16="http://schemas.microsoft.com/office/drawing/2014/main" id="{7175070A-5A82-BDD8-F600-A8D44862A58F}"/>
              </a:ext>
            </a:extLst>
          </p:cNvPr>
          <p:cNvSpPr>
            <a:spLocks noGrp="1"/>
          </p:cNvSpPr>
          <p:nvPr>
            <p:ph type="sldNum" sz="quarter" idx="10"/>
          </p:nvPr>
        </p:nvSpPr>
        <p:spPr/>
        <p:txBody>
          <a:bodyPr/>
          <a:lstStyle/>
          <a:p>
            <a:fld id="{5EF711DA-82CB-44C8-99EC-9CE596A896FB}" type="slidenum">
              <a:rPr lang="zh-CN" altLang="en-US" smtClean="0"/>
              <a:t>10</a:t>
            </a:fld>
            <a:endParaRPr lang="zh-CN" altLang="en-US"/>
          </a:p>
        </p:txBody>
      </p:sp>
    </p:spTree>
    <p:extLst>
      <p:ext uri="{BB962C8B-B14F-4D97-AF65-F5344CB8AC3E}">
        <p14:creationId xmlns:p14="http://schemas.microsoft.com/office/powerpoint/2010/main" val="3370598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F7544E-94EA-009F-E1EE-8F38B6ECE8D5}"/>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A96B5E1-63F3-8FF6-67C9-D0DB8625484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0156422F-9036-4D68-90F4-FA86C10F6673}"/>
              </a:ext>
            </a:extLst>
          </p:cNvPr>
          <p:cNvSpPr>
            <a:spLocks noGrp="1"/>
          </p:cNvSpPr>
          <p:nvPr>
            <p:ph type="body" idx="1"/>
          </p:nvPr>
        </p:nvSpPr>
        <p:spPr/>
        <p:txBody>
          <a:bodyPr/>
          <a:lstStyle/>
          <a:p>
            <a:r>
              <a:rPr lang="zh-CN" altLang="en-US" dirty="0"/>
              <a:t>正向指标，</a:t>
            </a:r>
            <a:r>
              <a:rPr lang="en-US" altLang="zh-CN" dirty="0"/>
              <a:t>MA20</a:t>
            </a:r>
            <a:r>
              <a:rPr lang="zh-CN" altLang="en-US" dirty="0"/>
              <a:t>高于上轨：</a:t>
            </a:r>
            <a:r>
              <a:rPr lang="en-US" altLang="zh-CN" dirty="0"/>
              <a:t>1</a:t>
            </a:r>
            <a:r>
              <a:rPr lang="zh-CN" altLang="en-US" dirty="0"/>
              <a:t>，</a:t>
            </a:r>
            <a:r>
              <a:rPr lang="en-US" altLang="zh-CN" dirty="0"/>
              <a:t>MA20</a:t>
            </a:r>
            <a:r>
              <a:rPr lang="zh-CN" altLang="en-US" dirty="0"/>
              <a:t>低于下轨：</a:t>
            </a:r>
            <a:r>
              <a:rPr lang="en-US" altLang="zh-CN" dirty="0"/>
              <a:t>-1</a:t>
            </a:r>
            <a:r>
              <a:rPr lang="zh-CN" altLang="en-US" dirty="0"/>
              <a:t>，</a:t>
            </a:r>
            <a:r>
              <a:rPr lang="en-US" altLang="zh-CN" dirty="0"/>
              <a:t>MA20</a:t>
            </a:r>
            <a:r>
              <a:rPr lang="zh-CN" altLang="en-US" dirty="0"/>
              <a:t>在通道内：</a:t>
            </a:r>
            <a:r>
              <a:rPr lang="en-US" altLang="zh-CN" dirty="0"/>
              <a:t>0</a:t>
            </a:r>
            <a:endParaRPr lang="zh-CN" altLang="en-US" dirty="0"/>
          </a:p>
        </p:txBody>
      </p:sp>
      <p:sp>
        <p:nvSpPr>
          <p:cNvPr id="4" name="灯片编号占位符 3">
            <a:extLst>
              <a:ext uri="{FF2B5EF4-FFF2-40B4-BE49-F238E27FC236}">
                <a16:creationId xmlns:a16="http://schemas.microsoft.com/office/drawing/2014/main" id="{F12B3285-43F2-506B-5F25-CAAB45476FEA}"/>
              </a:ext>
            </a:extLst>
          </p:cNvPr>
          <p:cNvSpPr>
            <a:spLocks noGrp="1"/>
          </p:cNvSpPr>
          <p:nvPr>
            <p:ph type="sldNum" sz="quarter" idx="10"/>
          </p:nvPr>
        </p:nvSpPr>
        <p:spPr/>
        <p:txBody>
          <a:bodyPr/>
          <a:lstStyle/>
          <a:p>
            <a:fld id="{5EF711DA-82CB-44C8-99EC-9CE596A896FB}" type="slidenum">
              <a:rPr lang="zh-CN" altLang="en-US" smtClean="0"/>
              <a:t>11</a:t>
            </a:fld>
            <a:endParaRPr lang="zh-CN" altLang="en-US"/>
          </a:p>
        </p:txBody>
      </p:sp>
    </p:spTree>
    <p:extLst>
      <p:ext uri="{BB962C8B-B14F-4D97-AF65-F5344CB8AC3E}">
        <p14:creationId xmlns:p14="http://schemas.microsoft.com/office/powerpoint/2010/main" val="30536300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D36C28-87D8-AA29-36CA-648EF092D3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AF631E7-6F67-200F-395F-DEF0D0E7E705}"/>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0CF2BF0-F91A-4784-DE6D-5FA8A6741A6E}"/>
              </a:ext>
            </a:extLst>
          </p:cNvPr>
          <p:cNvSpPr>
            <a:spLocks noGrp="1"/>
          </p:cNvSpPr>
          <p:nvPr>
            <p:ph type="body" idx="1"/>
          </p:nvPr>
        </p:nvSpPr>
        <p:spPr/>
        <p:txBody>
          <a:bodyPr/>
          <a:lstStyle/>
          <a:p>
            <a:pPr rtl="0" eaLnBrk="1" latinLnBrk="0" hangingPunct="1"/>
            <a:r>
              <a:rPr lang="zh-CN" altLang="zh-CN" sz="1200" kern="1200" dirty="0">
                <a:solidFill>
                  <a:schemeClr val="tx1"/>
                </a:solidFill>
                <a:effectLst/>
                <a:latin typeface="+mn-lt"/>
                <a:ea typeface="+mn-ea"/>
                <a:cs typeface="+mn-cs"/>
              </a:rPr>
              <a:t>左侧择时：指标到达底部卖出，指标到达顶部买入</a:t>
            </a:r>
            <a:r>
              <a:rPr lang="zh-CN" altLang="en-US" sz="1200" kern="1200" dirty="0">
                <a:solidFill>
                  <a:schemeClr val="tx1"/>
                </a:solidFill>
                <a:effectLst/>
                <a:latin typeface="+mn-lt"/>
                <a:ea typeface="+mn-ea"/>
                <a:cs typeface="+mn-cs"/>
              </a:rPr>
              <a:t>（融资余额高，情绪高涨，买入）</a:t>
            </a:r>
            <a:br>
              <a:rPr lang="en-US" altLang="zh-CN" sz="1200" kern="1200" dirty="0">
                <a:solidFill>
                  <a:schemeClr val="tx1"/>
                </a:solidFill>
                <a:effectLst/>
                <a:latin typeface="+mn-lt"/>
                <a:ea typeface="+mn-ea"/>
                <a:cs typeface="+mn-cs"/>
              </a:rPr>
            </a:br>
            <a:r>
              <a:rPr lang="en-US" altLang="zh-CN" sz="1200" kern="1200" dirty="0">
                <a:solidFill>
                  <a:schemeClr val="tx1"/>
                </a:solidFill>
                <a:effectLst/>
                <a:latin typeface="+mn-lt"/>
                <a:ea typeface="+mn-ea"/>
                <a:cs typeface="+mn-cs"/>
              </a:rPr>
              <a:t>MA1</a:t>
            </a:r>
            <a:r>
              <a:rPr lang="zh-CN" altLang="en-US" sz="1200" kern="1200" dirty="0">
                <a:solidFill>
                  <a:schemeClr val="tx1"/>
                </a:solidFill>
                <a:effectLst/>
                <a:latin typeface="+mn-lt"/>
                <a:ea typeface="+mn-ea"/>
                <a:cs typeface="+mn-cs"/>
              </a:rPr>
              <a:t>大于</a:t>
            </a:r>
            <a:r>
              <a:rPr lang="en-US" altLang="zh-CN" sz="1200" kern="1200" dirty="0">
                <a:solidFill>
                  <a:schemeClr val="tx1"/>
                </a:solidFill>
                <a:effectLst/>
                <a:latin typeface="+mn-lt"/>
                <a:ea typeface="+mn-ea"/>
                <a:cs typeface="+mn-cs"/>
              </a:rPr>
              <a:t>MA60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MA1</a:t>
            </a:r>
            <a:r>
              <a:rPr lang="zh-CN" altLang="en-US" sz="1200" kern="1200" dirty="0">
                <a:solidFill>
                  <a:schemeClr val="tx1"/>
                </a:solidFill>
                <a:effectLst/>
                <a:latin typeface="+mn-lt"/>
                <a:ea typeface="+mn-ea"/>
                <a:cs typeface="+mn-cs"/>
              </a:rPr>
              <a:t>小于</a:t>
            </a:r>
            <a:r>
              <a:rPr lang="en-US" altLang="zh-CN" sz="1200" kern="1200" dirty="0">
                <a:solidFill>
                  <a:schemeClr val="tx1"/>
                </a:solidFill>
                <a:effectLst/>
                <a:latin typeface="+mn-lt"/>
                <a:ea typeface="+mn-ea"/>
                <a:cs typeface="+mn-cs"/>
              </a:rPr>
              <a:t>MA60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endParaRPr lang="zh-CN" altLang="zh-CN" dirty="0">
              <a:effectLst/>
            </a:endParaRPr>
          </a:p>
        </p:txBody>
      </p:sp>
      <p:sp>
        <p:nvSpPr>
          <p:cNvPr id="4" name="灯片编号占位符 3">
            <a:extLst>
              <a:ext uri="{FF2B5EF4-FFF2-40B4-BE49-F238E27FC236}">
                <a16:creationId xmlns:a16="http://schemas.microsoft.com/office/drawing/2014/main" id="{EDAC6660-959E-E700-E552-7AFB91E5DC0C}"/>
              </a:ext>
            </a:extLst>
          </p:cNvPr>
          <p:cNvSpPr>
            <a:spLocks noGrp="1"/>
          </p:cNvSpPr>
          <p:nvPr>
            <p:ph type="sldNum" sz="quarter" idx="10"/>
          </p:nvPr>
        </p:nvSpPr>
        <p:spPr/>
        <p:txBody>
          <a:bodyPr/>
          <a:lstStyle/>
          <a:p>
            <a:fld id="{5EF711DA-82CB-44C8-99EC-9CE596A896FB}" type="slidenum">
              <a:rPr lang="zh-CN" altLang="en-US" smtClean="0"/>
              <a:t>12</a:t>
            </a:fld>
            <a:endParaRPr lang="zh-CN" altLang="en-US"/>
          </a:p>
        </p:txBody>
      </p:sp>
    </p:spTree>
    <p:extLst>
      <p:ext uri="{BB962C8B-B14F-4D97-AF65-F5344CB8AC3E}">
        <p14:creationId xmlns:p14="http://schemas.microsoft.com/office/powerpoint/2010/main" val="2891861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46B07-581F-4C12-C416-3ECAE2C46077}"/>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A45474E-D144-62F0-D9D4-E9EBC338AEE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CDEC829-25DE-D7CE-43AE-9F76F72F9D33}"/>
              </a:ext>
            </a:extLst>
          </p:cNvPr>
          <p:cNvSpPr>
            <a:spLocks noGrp="1"/>
          </p:cNvSpPr>
          <p:nvPr>
            <p:ph type="body" idx="1"/>
          </p:nvPr>
        </p:nvSpPr>
        <p:spPr/>
        <p:txBody>
          <a:bodyPr/>
          <a:lstStyle/>
          <a:p>
            <a:pPr rtl="0" eaLnBrk="1" latinLnBrk="0" hangingPunct="1"/>
            <a:r>
              <a:rPr lang="zh-CN" altLang="en-US" sz="1200" kern="1200" dirty="0">
                <a:solidFill>
                  <a:schemeClr val="tx1"/>
                </a:solidFill>
                <a:effectLst/>
                <a:latin typeface="+mn-lt"/>
                <a:ea typeface="+mn-ea"/>
                <a:cs typeface="+mn-cs"/>
              </a:rPr>
              <a:t>极值提示反转，</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高于上轨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低于下轨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在通道内</a:t>
            </a:r>
            <a:r>
              <a:rPr lang="en-US" altLang="zh-CN" sz="1200" kern="1200" dirty="0">
                <a:solidFill>
                  <a:schemeClr val="tx1"/>
                </a:solidFill>
                <a:effectLst/>
                <a:latin typeface="+mn-lt"/>
                <a:ea typeface="+mn-ea"/>
                <a:cs typeface="+mn-cs"/>
              </a:rPr>
              <a:t>0</a:t>
            </a:r>
            <a:endParaRPr lang="zh-CN" altLang="zh-CN" dirty="0">
              <a:effectLst/>
            </a:endParaRPr>
          </a:p>
        </p:txBody>
      </p:sp>
      <p:sp>
        <p:nvSpPr>
          <p:cNvPr id="4" name="灯片编号占位符 3">
            <a:extLst>
              <a:ext uri="{FF2B5EF4-FFF2-40B4-BE49-F238E27FC236}">
                <a16:creationId xmlns:a16="http://schemas.microsoft.com/office/drawing/2014/main" id="{0A24FA54-AF6F-C7B7-00B0-BE094672286B}"/>
              </a:ext>
            </a:extLst>
          </p:cNvPr>
          <p:cNvSpPr>
            <a:spLocks noGrp="1"/>
          </p:cNvSpPr>
          <p:nvPr>
            <p:ph type="sldNum" sz="quarter" idx="10"/>
          </p:nvPr>
        </p:nvSpPr>
        <p:spPr/>
        <p:txBody>
          <a:bodyPr/>
          <a:lstStyle/>
          <a:p>
            <a:fld id="{5EF711DA-82CB-44C8-99EC-9CE596A896FB}" type="slidenum">
              <a:rPr lang="zh-CN" altLang="en-US" smtClean="0"/>
              <a:t>13</a:t>
            </a:fld>
            <a:endParaRPr lang="zh-CN" altLang="en-US"/>
          </a:p>
        </p:txBody>
      </p:sp>
    </p:spTree>
    <p:extLst>
      <p:ext uri="{BB962C8B-B14F-4D97-AF65-F5344CB8AC3E}">
        <p14:creationId xmlns:p14="http://schemas.microsoft.com/office/powerpoint/2010/main" val="30794286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ACBB0-55EF-19AB-383B-6FB9A8B33FE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7382B72-A35F-286C-D796-444721DD4C1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AE9591C-A6E0-68D6-8540-16517BB46A07}"/>
              </a:ext>
            </a:extLst>
          </p:cNvPr>
          <p:cNvSpPr>
            <a:spLocks noGrp="1"/>
          </p:cNvSpPr>
          <p:nvPr>
            <p:ph type="body" idx="1"/>
          </p:nvPr>
        </p:nvSpPr>
        <p:spPr/>
        <p:txBody>
          <a:bodyPr/>
          <a:lstStyle/>
          <a:p>
            <a:pPr rtl="0" eaLnBrk="1" latinLnBrk="0" hangingPunct="1"/>
            <a:r>
              <a:rPr lang="zh-CN" altLang="en-US" sz="1200" kern="1200" dirty="0">
                <a:solidFill>
                  <a:schemeClr val="tx1"/>
                </a:solidFill>
                <a:effectLst/>
                <a:latin typeface="+mn-lt"/>
                <a:ea typeface="+mn-ea"/>
                <a:cs typeface="+mn-cs"/>
              </a:rPr>
              <a:t>正向指标，</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高于上轨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低于下轨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在通道内</a:t>
            </a:r>
            <a:r>
              <a:rPr lang="en-US" altLang="zh-CN" sz="1200" kern="1200" dirty="0">
                <a:solidFill>
                  <a:schemeClr val="tx1"/>
                </a:solidFill>
                <a:effectLst/>
                <a:latin typeface="+mn-lt"/>
                <a:ea typeface="+mn-ea"/>
                <a:cs typeface="+mn-cs"/>
              </a:rPr>
              <a:t>0</a:t>
            </a:r>
            <a:endParaRPr lang="zh-CN" altLang="zh-CN" dirty="0">
              <a:effectLst/>
            </a:endParaRPr>
          </a:p>
        </p:txBody>
      </p:sp>
      <p:sp>
        <p:nvSpPr>
          <p:cNvPr id="4" name="灯片编号占位符 3">
            <a:extLst>
              <a:ext uri="{FF2B5EF4-FFF2-40B4-BE49-F238E27FC236}">
                <a16:creationId xmlns:a16="http://schemas.microsoft.com/office/drawing/2014/main" id="{FD80740E-D35A-3B18-9257-EFEA799B3054}"/>
              </a:ext>
            </a:extLst>
          </p:cNvPr>
          <p:cNvSpPr>
            <a:spLocks noGrp="1"/>
          </p:cNvSpPr>
          <p:nvPr>
            <p:ph type="sldNum" sz="quarter" idx="10"/>
          </p:nvPr>
        </p:nvSpPr>
        <p:spPr/>
        <p:txBody>
          <a:bodyPr/>
          <a:lstStyle/>
          <a:p>
            <a:fld id="{5EF711DA-82CB-44C8-99EC-9CE596A896FB}" type="slidenum">
              <a:rPr lang="zh-CN" altLang="en-US" smtClean="0"/>
              <a:t>14</a:t>
            </a:fld>
            <a:endParaRPr lang="zh-CN" altLang="en-US"/>
          </a:p>
        </p:txBody>
      </p:sp>
    </p:spTree>
    <p:extLst>
      <p:ext uri="{BB962C8B-B14F-4D97-AF65-F5344CB8AC3E}">
        <p14:creationId xmlns:p14="http://schemas.microsoft.com/office/powerpoint/2010/main" val="5752798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3D16CC-E38A-870F-74BD-9248F8CF3720}"/>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A37FB66-B791-E3D2-587C-519AE965240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C7DFF9A-8D7E-62E2-F3F5-FEA228D44E1C}"/>
              </a:ext>
            </a:extLst>
          </p:cNvPr>
          <p:cNvSpPr>
            <a:spLocks noGrp="1"/>
          </p:cNvSpPr>
          <p:nvPr>
            <p:ph type="body" idx="1"/>
          </p:nvPr>
        </p:nvSpPr>
        <p:spPr/>
        <p:txBody>
          <a:bodyPr/>
          <a:lstStyle/>
          <a:p>
            <a:pPr rtl="0" eaLnBrk="1" latinLnBrk="0" hangingPunct="1"/>
            <a:r>
              <a:rPr lang="zh-CN" altLang="en-US" sz="1200" kern="1200" dirty="0">
                <a:solidFill>
                  <a:schemeClr val="tx1"/>
                </a:solidFill>
                <a:effectLst/>
                <a:latin typeface="+mn-lt"/>
                <a:ea typeface="+mn-ea"/>
                <a:cs typeface="+mn-cs"/>
              </a:rPr>
              <a:t>正向指标，</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高于上轨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低于下轨</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在通道内</a:t>
            </a:r>
            <a:r>
              <a:rPr lang="en-US" altLang="zh-CN" sz="1200" kern="1200" dirty="0">
                <a:solidFill>
                  <a:schemeClr val="tx1"/>
                </a:solidFill>
                <a:effectLst/>
                <a:latin typeface="+mn-lt"/>
                <a:ea typeface="+mn-ea"/>
                <a:cs typeface="+mn-cs"/>
              </a:rPr>
              <a:t>0</a:t>
            </a:r>
            <a:endParaRPr lang="zh-CN" altLang="zh-CN" dirty="0">
              <a:effectLst/>
            </a:endParaRPr>
          </a:p>
        </p:txBody>
      </p:sp>
      <p:sp>
        <p:nvSpPr>
          <p:cNvPr id="4" name="灯片编号占位符 3">
            <a:extLst>
              <a:ext uri="{FF2B5EF4-FFF2-40B4-BE49-F238E27FC236}">
                <a16:creationId xmlns:a16="http://schemas.microsoft.com/office/drawing/2014/main" id="{CA4D3D56-F036-7F10-8453-EA217CD647E6}"/>
              </a:ext>
            </a:extLst>
          </p:cNvPr>
          <p:cNvSpPr>
            <a:spLocks noGrp="1"/>
          </p:cNvSpPr>
          <p:nvPr>
            <p:ph type="sldNum" sz="quarter" idx="10"/>
          </p:nvPr>
        </p:nvSpPr>
        <p:spPr/>
        <p:txBody>
          <a:bodyPr/>
          <a:lstStyle/>
          <a:p>
            <a:fld id="{5EF711DA-82CB-44C8-99EC-9CE596A896FB}" type="slidenum">
              <a:rPr lang="zh-CN" altLang="en-US" smtClean="0"/>
              <a:t>15</a:t>
            </a:fld>
            <a:endParaRPr lang="zh-CN" altLang="en-US"/>
          </a:p>
        </p:txBody>
      </p:sp>
    </p:spTree>
    <p:extLst>
      <p:ext uri="{BB962C8B-B14F-4D97-AF65-F5344CB8AC3E}">
        <p14:creationId xmlns:p14="http://schemas.microsoft.com/office/powerpoint/2010/main" val="36076962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ADC3FE-0A78-EDD7-7253-F6E6C5214FC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34D40A1-B0B8-DF2A-8CEC-8E5B615FEA5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102C7C86-1A54-4B42-9D22-99BD8C8E9417}"/>
              </a:ext>
            </a:extLst>
          </p:cNvPr>
          <p:cNvSpPr>
            <a:spLocks noGrp="1"/>
          </p:cNvSpPr>
          <p:nvPr>
            <p:ph type="body" idx="1"/>
          </p:nvPr>
        </p:nvSpPr>
        <p:spPr/>
        <p:txBody>
          <a:bodyPr/>
          <a:lstStyle/>
          <a:p>
            <a:r>
              <a:rPr lang="zh-CN" altLang="en-US" sz="1200" kern="1200" dirty="0">
                <a:solidFill>
                  <a:schemeClr val="tx1"/>
                </a:solidFill>
                <a:effectLst/>
                <a:latin typeface="+mn-lt"/>
                <a:ea typeface="+mn-ea"/>
                <a:cs typeface="+mn-cs"/>
              </a:rPr>
              <a:t>负向指标，</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大于</a:t>
            </a:r>
            <a:r>
              <a:rPr lang="en-US" altLang="zh-CN" sz="1200" kern="1200" dirty="0">
                <a:solidFill>
                  <a:schemeClr val="tx1"/>
                </a:solidFill>
                <a:effectLst/>
                <a:latin typeface="+mn-lt"/>
                <a:ea typeface="+mn-ea"/>
                <a:cs typeface="+mn-cs"/>
              </a:rPr>
              <a:t>MA60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小于</a:t>
            </a:r>
            <a:r>
              <a:rPr lang="en-US" altLang="zh-CN" sz="1200" kern="1200" dirty="0">
                <a:solidFill>
                  <a:schemeClr val="tx1"/>
                </a:solidFill>
                <a:effectLst/>
                <a:latin typeface="+mn-lt"/>
                <a:ea typeface="+mn-ea"/>
                <a:cs typeface="+mn-cs"/>
              </a:rPr>
              <a:t>MA60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endParaRPr lang="zh-CN"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20</a:t>
            </a:r>
            <a:r>
              <a:rPr lang="zh-CN" altLang="en-US" sz="1200" kern="1200" dirty="0">
                <a:solidFill>
                  <a:schemeClr val="tx1"/>
                </a:solidFill>
                <a:effectLst/>
                <a:latin typeface="+mn-lt"/>
                <a:ea typeface="+mn-ea"/>
                <a:cs typeface="+mn-cs"/>
              </a:rPr>
              <a:t>复现结果与报告差异较大</a:t>
            </a:r>
            <a:endParaRPr lang="zh-CN" altLang="en-US" dirty="0"/>
          </a:p>
        </p:txBody>
      </p:sp>
      <p:sp>
        <p:nvSpPr>
          <p:cNvPr id="4" name="灯片编号占位符 3">
            <a:extLst>
              <a:ext uri="{FF2B5EF4-FFF2-40B4-BE49-F238E27FC236}">
                <a16:creationId xmlns:a16="http://schemas.microsoft.com/office/drawing/2014/main" id="{6F0E3C33-A2A1-C097-BD95-728CD19D547E}"/>
              </a:ext>
            </a:extLst>
          </p:cNvPr>
          <p:cNvSpPr>
            <a:spLocks noGrp="1"/>
          </p:cNvSpPr>
          <p:nvPr>
            <p:ph type="sldNum" sz="quarter" idx="10"/>
          </p:nvPr>
        </p:nvSpPr>
        <p:spPr/>
        <p:txBody>
          <a:bodyPr/>
          <a:lstStyle/>
          <a:p>
            <a:fld id="{5EF711DA-82CB-44C8-99EC-9CE596A896FB}" type="slidenum">
              <a:rPr lang="zh-CN" altLang="en-US" smtClean="0"/>
              <a:t>16</a:t>
            </a:fld>
            <a:endParaRPr lang="zh-CN" altLang="en-US"/>
          </a:p>
        </p:txBody>
      </p:sp>
    </p:spTree>
    <p:extLst>
      <p:ext uri="{BB962C8B-B14F-4D97-AF65-F5344CB8AC3E}">
        <p14:creationId xmlns:p14="http://schemas.microsoft.com/office/powerpoint/2010/main" val="40133748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6C9FC2-BADE-6863-D7C9-5BFC77729C5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710A80A-3EA3-EF09-30BC-ED323E11384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D0F951F-00EC-4362-22FC-11AE52A39A69}"/>
              </a:ext>
            </a:extLst>
          </p:cNvPr>
          <p:cNvSpPr>
            <a:spLocks noGrp="1"/>
          </p:cNvSpPr>
          <p:nvPr>
            <p:ph type="body" idx="1"/>
          </p:nvPr>
        </p:nvSpPr>
        <p:spPr/>
        <p:txBody>
          <a:bodyPr/>
          <a:lstStyle/>
          <a:p>
            <a:r>
              <a:rPr lang="zh-CN" altLang="en-US" sz="1200" kern="1200" dirty="0">
                <a:solidFill>
                  <a:schemeClr val="tx1"/>
                </a:solidFill>
                <a:effectLst/>
                <a:latin typeface="+mn-lt"/>
                <a:ea typeface="+mn-ea"/>
                <a:cs typeface="+mn-cs"/>
              </a:rPr>
              <a:t>计算：选取期权的近月份与次月份最接近平权的看涨期权和看跌期权共八个序列，分别计算其隐含波动率滞后再加权平均</a:t>
            </a:r>
            <a:br>
              <a:rPr lang="en-US" altLang="zh-CN" sz="1200" kern="1200" dirty="0">
                <a:solidFill>
                  <a:schemeClr val="tx1"/>
                </a:solidFill>
                <a:effectLst/>
                <a:latin typeface="+mn-lt"/>
                <a:ea typeface="+mn-ea"/>
                <a:cs typeface="+mn-cs"/>
              </a:rPr>
            </a:br>
            <a:r>
              <a:rPr lang="en-US" altLang="zh-CN" sz="1200" kern="1200" dirty="0">
                <a:solidFill>
                  <a:schemeClr val="tx1"/>
                </a:solidFill>
                <a:effectLst/>
                <a:latin typeface="+mn-lt"/>
                <a:ea typeface="+mn-ea"/>
                <a:cs typeface="+mn-cs"/>
              </a:rPr>
              <a:t>MA1</a:t>
            </a:r>
            <a:r>
              <a:rPr lang="zh-CN" altLang="en-US" sz="1200" kern="1200" dirty="0">
                <a:solidFill>
                  <a:schemeClr val="tx1"/>
                </a:solidFill>
                <a:effectLst/>
                <a:latin typeface="+mn-lt"/>
                <a:ea typeface="+mn-ea"/>
                <a:cs typeface="+mn-cs"/>
              </a:rPr>
              <a:t>大于</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MA1</a:t>
            </a:r>
            <a:r>
              <a:rPr lang="zh-CN" altLang="en-US" sz="1200" kern="1200" dirty="0">
                <a:solidFill>
                  <a:schemeClr val="tx1"/>
                </a:solidFill>
                <a:effectLst/>
                <a:latin typeface="+mn-lt"/>
                <a:ea typeface="+mn-ea"/>
                <a:cs typeface="+mn-cs"/>
              </a:rPr>
              <a:t>小于</a:t>
            </a:r>
            <a:r>
              <a:rPr lang="en-US" altLang="zh-CN" sz="1200" kern="1200" dirty="0">
                <a:solidFill>
                  <a:schemeClr val="tx1"/>
                </a:solidFill>
                <a:effectLst/>
                <a:latin typeface="+mn-lt"/>
                <a:ea typeface="+mn-ea"/>
                <a:cs typeface="+mn-cs"/>
              </a:rPr>
              <a:t>MA20</a:t>
            </a:r>
            <a:r>
              <a:rPr lang="zh-CN" altLang="en-US"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-1</a:t>
            </a:r>
            <a:endParaRPr lang="zh-CN" altLang="en-US" dirty="0"/>
          </a:p>
        </p:txBody>
      </p:sp>
      <p:sp>
        <p:nvSpPr>
          <p:cNvPr id="4" name="灯片编号占位符 3">
            <a:extLst>
              <a:ext uri="{FF2B5EF4-FFF2-40B4-BE49-F238E27FC236}">
                <a16:creationId xmlns:a16="http://schemas.microsoft.com/office/drawing/2014/main" id="{2D768F95-210B-A8CF-1AA7-1D89309C54AE}"/>
              </a:ext>
            </a:extLst>
          </p:cNvPr>
          <p:cNvSpPr>
            <a:spLocks noGrp="1"/>
          </p:cNvSpPr>
          <p:nvPr>
            <p:ph type="sldNum" sz="quarter" idx="10"/>
          </p:nvPr>
        </p:nvSpPr>
        <p:spPr/>
        <p:txBody>
          <a:bodyPr/>
          <a:lstStyle/>
          <a:p>
            <a:fld id="{5EF711DA-82CB-44C8-99EC-9CE596A896FB}" type="slidenum">
              <a:rPr lang="zh-CN" altLang="en-US" smtClean="0"/>
              <a:t>17</a:t>
            </a:fld>
            <a:endParaRPr lang="zh-CN" altLang="en-US"/>
          </a:p>
        </p:txBody>
      </p:sp>
    </p:spTree>
    <p:extLst>
      <p:ext uri="{BB962C8B-B14F-4D97-AF65-F5344CB8AC3E}">
        <p14:creationId xmlns:p14="http://schemas.microsoft.com/office/powerpoint/2010/main" val="28954179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CF944D-30EA-AD16-333E-2C0F248EC16D}"/>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D903AADA-08F5-8A2D-0E37-3569E1691346}"/>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C7CB99E-5004-011C-581B-36689FA0ED80}"/>
              </a:ext>
            </a:extLst>
          </p:cNvPr>
          <p:cNvSpPr>
            <a:spLocks noGrp="1"/>
          </p:cNvSpPr>
          <p:nvPr>
            <p:ph type="body" idx="1"/>
          </p:nvPr>
        </p:nvSpPr>
        <p:spPr/>
        <p:txBody>
          <a:bodyPr/>
          <a:lstStyle/>
          <a:p>
            <a:r>
              <a:rPr lang="en-US" altLang="zh-CN" sz="1200" kern="1200" dirty="0">
                <a:solidFill>
                  <a:schemeClr val="tx1"/>
                </a:solidFill>
                <a:effectLst/>
                <a:latin typeface="+mn-lt"/>
                <a:ea typeface="+mn-ea"/>
                <a:cs typeface="+mn-cs"/>
              </a:rPr>
              <a:t>A</a:t>
            </a:r>
            <a:r>
              <a:rPr lang="zh-CN" altLang="en-US" sz="1200" kern="1200" dirty="0">
                <a:solidFill>
                  <a:schemeClr val="tx1"/>
                </a:solidFill>
                <a:effectLst/>
                <a:latin typeface="+mn-lt"/>
                <a:ea typeface="+mn-ea"/>
                <a:cs typeface="+mn-cs"/>
              </a:rPr>
              <a:t>股市场交易的行业集中度</a:t>
            </a:r>
            <a:r>
              <a:rPr lang="zh-CN" altLang="zh-CN" sz="1200" kern="1200" dirty="0">
                <a:solidFill>
                  <a:schemeClr val="tx1"/>
                </a:solidFill>
                <a:effectLst/>
                <a:latin typeface="+mn-lt"/>
                <a:ea typeface="+mn-ea"/>
                <a:cs typeface="+mn-cs"/>
              </a:rPr>
              <a:t>实际复现使用申万一级行业换手率</a:t>
            </a:r>
            <a:r>
              <a:rPr lang="zh-CN" altLang="en-US" sz="1200" kern="1200" dirty="0">
                <a:solidFill>
                  <a:schemeClr val="tx1"/>
                </a:solidFill>
                <a:effectLst/>
                <a:latin typeface="+mn-lt"/>
                <a:ea typeface="+mn-ea"/>
                <a:cs typeface="+mn-cs"/>
              </a:rPr>
              <a:t>计算全市场换手率</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a:extLst>
              <a:ext uri="{FF2B5EF4-FFF2-40B4-BE49-F238E27FC236}">
                <a16:creationId xmlns:a16="http://schemas.microsoft.com/office/drawing/2014/main" id="{1130E45E-CD2E-A2C9-71C7-2D24FB3CB273}"/>
              </a:ext>
            </a:extLst>
          </p:cNvPr>
          <p:cNvSpPr>
            <a:spLocks noGrp="1"/>
          </p:cNvSpPr>
          <p:nvPr>
            <p:ph type="sldNum" sz="quarter" idx="10"/>
          </p:nvPr>
        </p:nvSpPr>
        <p:spPr/>
        <p:txBody>
          <a:bodyPr/>
          <a:lstStyle/>
          <a:p>
            <a:fld id="{5EF711DA-82CB-44C8-99EC-9CE596A896FB}" type="slidenum">
              <a:rPr lang="zh-CN" altLang="en-US" smtClean="0"/>
              <a:t>18</a:t>
            </a:fld>
            <a:endParaRPr lang="zh-CN" altLang="en-US"/>
          </a:p>
        </p:txBody>
      </p:sp>
    </p:spTree>
    <p:extLst>
      <p:ext uri="{BB962C8B-B14F-4D97-AF65-F5344CB8AC3E}">
        <p14:creationId xmlns:p14="http://schemas.microsoft.com/office/powerpoint/2010/main" val="3062652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328DA-205B-3EFB-12ED-52922980CC5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9ABF3B3-6DB9-987F-4AE0-1FF102F56ED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4DAF54C-0B6F-16B4-1691-CD8C6D7542A9}"/>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9DEFACEE-3E49-2C03-8480-A6A3C079D44B}"/>
              </a:ext>
            </a:extLst>
          </p:cNvPr>
          <p:cNvSpPr>
            <a:spLocks noGrp="1"/>
          </p:cNvSpPr>
          <p:nvPr>
            <p:ph type="sldNum" sz="quarter" idx="10"/>
          </p:nvPr>
        </p:nvSpPr>
        <p:spPr/>
        <p:txBody>
          <a:bodyPr/>
          <a:lstStyle/>
          <a:p>
            <a:fld id="{5EF711DA-82CB-44C8-99EC-9CE596A896FB}" type="slidenum">
              <a:rPr lang="zh-CN" altLang="en-US" smtClean="0"/>
              <a:t>19</a:t>
            </a:fld>
            <a:endParaRPr lang="zh-CN" altLang="en-US"/>
          </a:p>
        </p:txBody>
      </p:sp>
    </p:spTree>
    <p:extLst>
      <p:ext uri="{BB962C8B-B14F-4D97-AF65-F5344CB8AC3E}">
        <p14:creationId xmlns:p14="http://schemas.microsoft.com/office/powerpoint/2010/main" val="1832882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BDF376-3E1F-5619-781A-6A044B2E333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9EFCAAB2-2B68-AEF8-F2E8-5F84FC8F9E14}"/>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FB8A05F-5DD2-1ECC-F0A4-83707B4D1F00}"/>
              </a:ext>
            </a:extLst>
          </p:cNvPr>
          <p:cNvSpPr>
            <a:spLocks noGrp="1"/>
          </p:cNvSpPr>
          <p:nvPr>
            <p:ph type="body" idx="1"/>
          </p:nvPr>
        </p:nvSpPr>
        <p:spPr/>
        <p:txBody>
          <a:bodyPr/>
          <a:lstStyle/>
          <a:p>
            <a:r>
              <a:rPr lang="zh-CN" altLang="en-US"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20</a:t>
            </a:r>
            <a:r>
              <a:rPr lang="zh-CN" altLang="en-US" sz="1200" kern="1200" dirty="0">
                <a:solidFill>
                  <a:schemeClr val="tx1"/>
                </a:solidFill>
                <a:effectLst/>
                <a:latin typeface="+mn-lt"/>
                <a:ea typeface="+mn-ea"/>
                <a:cs typeface="+mn-cs"/>
              </a:rPr>
              <a:t>复现结果与报告差异较大</a:t>
            </a:r>
            <a:endParaRPr lang="zh-CN" altLang="en-US" dirty="0"/>
          </a:p>
        </p:txBody>
      </p:sp>
      <p:sp>
        <p:nvSpPr>
          <p:cNvPr id="4" name="灯片编号占位符 3">
            <a:extLst>
              <a:ext uri="{FF2B5EF4-FFF2-40B4-BE49-F238E27FC236}">
                <a16:creationId xmlns:a16="http://schemas.microsoft.com/office/drawing/2014/main" id="{43A28646-39FB-0315-7CF3-04EA49737720}"/>
              </a:ext>
            </a:extLst>
          </p:cNvPr>
          <p:cNvSpPr>
            <a:spLocks noGrp="1"/>
          </p:cNvSpPr>
          <p:nvPr>
            <p:ph type="sldNum" sz="quarter" idx="10"/>
          </p:nvPr>
        </p:nvSpPr>
        <p:spPr/>
        <p:txBody>
          <a:bodyPr/>
          <a:lstStyle/>
          <a:p>
            <a:fld id="{5EF711DA-82CB-44C8-99EC-9CE596A896FB}" type="slidenum">
              <a:rPr lang="zh-CN" altLang="en-US" smtClean="0"/>
              <a:t>20</a:t>
            </a:fld>
            <a:endParaRPr lang="zh-CN" altLang="en-US"/>
          </a:p>
        </p:txBody>
      </p:sp>
    </p:spTree>
    <p:extLst>
      <p:ext uri="{BB962C8B-B14F-4D97-AF65-F5344CB8AC3E}">
        <p14:creationId xmlns:p14="http://schemas.microsoft.com/office/powerpoint/2010/main" val="3668016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F569C-B710-81B2-D3DB-97300ED4D72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17EE2DC-5934-368F-66BD-9F241E1E5089}"/>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4F72A68F-93B6-BFFC-7048-29733CF78954}"/>
              </a:ext>
            </a:extLst>
          </p:cNvPr>
          <p:cNvSpPr>
            <a:spLocks noGrp="1"/>
          </p:cNvSpPr>
          <p:nvPr>
            <p:ph type="body" idx="1"/>
          </p:nvPr>
        </p:nvSpPr>
        <p:spPr/>
        <p:txBody>
          <a:bodyPr/>
          <a:lstStyle/>
          <a:p>
            <a:r>
              <a:rPr lang="zh-CN" altLang="en-US"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20</a:t>
            </a:r>
            <a:r>
              <a:rPr lang="zh-CN" altLang="en-US" sz="1200" kern="1200" dirty="0">
                <a:solidFill>
                  <a:schemeClr val="tx1"/>
                </a:solidFill>
                <a:effectLst/>
                <a:latin typeface="+mn-lt"/>
                <a:ea typeface="+mn-ea"/>
                <a:cs typeface="+mn-cs"/>
              </a:rPr>
              <a:t>复现结果与报告差异较大</a:t>
            </a:r>
            <a:endParaRPr lang="zh-CN" altLang="en-US" dirty="0"/>
          </a:p>
        </p:txBody>
      </p:sp>
      <p:sp>
        <p:nvSpPr>
          <p:cNvPr id="4" name="灯片编号占位符 3">
            <a:extLst>
              <a:ext uri="{FF2B5EF4-FFF2-40B4-BE49-F238E27FC236}">
                <a16:creationId xmlns:a16="http://schemas.microsoft.com/office/drawing/2014/main" id="{2164A840-C681-0644-AE8C-F917FF172443}"/>
              </a:ext>
            </a:extLst>
          </p:cNvPr>
          <p:cNvSpPr>
            <a:spLocks noGrp="1"/>
          </p:cNvSpPr>
          <p:nvPr>
            <p:ph type="sldNum" sz="quarter" idx="10"/>
          </p:nvPr>
        </p:nvSpPr>
        <p:spPr/>
        <p:txBody>
          <a:bodyPr/>
          <a:lstStyle/>
          <a:p>
            <a:fld id="{5EF711DA-82CB-44C8-99EC-9CE596A896FB}" type="slidenum">
              <a:rPr lang="zh-CN" altLang="en-US" smtClean="0"/>
              <a:t>21</a:t>
            </a:fld>
            <a:endParaRPr lang="zh-CN" altLang="en-US"/>
          </a:p>
        </p:txBody>
      </p:sp>
    </p:spTree>
    <p:extLst>
      <p:ext uri="{BB962C8B-B14F-4D97-AF65-F5344CB8AC3E}">
        <p14:creationId xmlns:p14="http://schemas.microsoft.com/office/powerpoint/2010/main" val="40197273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76BD49-B664-2156-4BC1-F7AE34119B5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A8581A5F-4D63-30BC-BF5B-BB8A285805C7}"/>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BA682B74-2A58-C312-5F7F-B6BD9A7CCA2C}"/>
              </a:ext>
            </a:extLst>
          </p:cNvPr>
          <p:cNvSpPr>
            <a:spLocks noGrp="1"/>
          </p:cNvSpPr>
          <p:nvPr>
            <p:ph type="body" idx="1"/>
          </p:nvPr>
        </p:nvSpPr>
        <p:spPr/>
        <p:txBody>
          <a:bodyPr/>
          <a:lstStyle/>
          <a:p>
            <a:r>
              <a:rPr lang="zh-CN" altLang="en-US" sz="1200" kern="1200" dirty="0">
                <a:solidFill>
                  <a:schemeClr val="tx1"/>
                </a:solidFill>
                <a:effectLst/>
                <a:latin typeface="+mn-lt"/>
                <a:ea typeface="+mn-ea"/>
                <a:cs typeface="+mn-cs"/>
              </a:rPr>
              <a:t>图</a:t>
            </a:r>
            <a:r>
              <a:rPr lang="en-US" altLang="zh-CN" sz="1200" kern="1200" dirty="0">
                <a:solidFill>
                  <a:schemeClr val="tx1"/>
                </a:solidFill>
                <a:effectLst/>
                <a:latin typeface="+mn-lt"/>
                <a:ea typeface="+mn-ea"/>
                <a:cs typeface="+mn-cs"/>
              </a:rPr>
              <a:t>20</a:t>
            </a:r>
            <a:r>
              <a:rPr lang="zh-CN" altLang="en-US" sz="1200" kern="1200" dirty="0">
                <a:solidFill>
                  <a:schemeClr val="tx1"/>
                </a:solidFill>
                <a:effectLst/>
                <a:latin typeface="+mn-lt"/>
                <a:ea typeface="+mn-ea"/>
                <a:cs typeface="+mn-cs"/>
              </a:rPr>
              <a:t>复现结果与报告差异较大</a:t>
            </a:r>
            <a:endParaRPr lang="zh-CN" altLang="en-US" dirty="0"/>
          </a:p>
        </p:txBody>
      </p:sp>
      <p:sp>
        <p:nvSpPr>
          <p:cNvPr id="4" name="灯片编号占位符 3">
            <a:extLst>
              <a:ext uri="{FF2B5EF4-FFF2-40B4-BE49-F238E27FC236}">
                <a16:creationId xmlns:a16="http://schemas.microsoft.com/office/drawing/2014/main" id="{BF5A2BD3-7A3D-87B2-21A0-0B909E7A3E7D}"/>
              </a:ext>
            </a:extLst>
          </p:cNvPr>
          <p:cNvSpPr>
            <a:spLocks noGrp="1"/>
          </p:cNvSpPr>
          <p:nvPr>
            <p:ph type="sldNum" sz="quarter" idx="10"/>
          </p:nvPr>
        </p:nvSpPr>
        <p:spPr/>
        <p:txBody>
          <a:bodyPr/>
          <a:lstStyle/>
          <a:p>
            <a:fld id="{5EF711DA-82CB-44C8-99EC-9CE596A896FB}" type="slidenum">
              <a:rPr lang="zh-CN" altLang="en-US" smtClean="0"/>
              <a:t>22</a:t>
            </a:fld>
            <a:endParaRPr lang="zh-CN" altLang="en-US"/>
          </a:p>
        </p:txBody>
      </p:sp>
    </p:spTree>
    <p:extLst>
      <p:ext uri="{BB962C8B-B14F-4D97-AF65-F5344CB8AC3E}">
        <p14:creationId xmlns:p14="http://schemas.microsoft.com/office/powerpoint/2010/main" val="31675310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zh-CN" altLang="en-US" sz="1200" b="0" i="0" kern="1200" dirty="0">
                <a:solidFill>
                  <a:schemeClr val="tx1"/>
                </a:solidFill>
                <a:effectLst/>
                <a:latin typeface="+mn-lt"/>
                <a:ea typeface="+mn-ea"/>
                <a:cs typeface="+mn-cs"/>
              </a:rPr>
              <a:t>日度择时策略表现优于周度策略，两个频率下均有超额收益，日度策略信号切换频率为</a:t>
            </a:r>
            <a:r>
              <a:rPr lang="en-US" altLang="zh-CN" sz="1200" b="0" i="0" kern="1200" dirty="0">
                <a:solidFill>
                  <a:schemeClr val="tx1"/>
                </a:solidFill>
                <a:effectLst/>
                <a:latin typeface="+mn-lt"/>
                <a:ea typeface="+mn-ea"/>
                <a:cs typeface="+mn-cs"/>
              </a:rPr>
              <a:t>18.58%</a:t>
            </a:r>
            <a:r>
              <a:rPr lang="zh-CN" altLang="en-US" sz="1200" b="0" i="0" kern="1200" dirty="0">
                <a:solidFill>
                  <a:schemeClr val="tx1"/>
                </a:solidFill>
                <a:effectLst/>
                <a:latin typeface="+mn-lt"/>
                <a:ea typeface="+mn-ea"/>
                <a:cs typeface="+mn-cs"/>
              </a:rPr>
              <a:t>，每月发生</a:t>
            </a:r>
            <a:r>
              <a:rPr lang="en-US" altLang="zh-CN" sz="1200" b="0" i="0" kern="1200" dirty="0">
                <a:solidFill>
                  <a:schemeClr val="tx1"/>
                </a:solidFill>
                <a:effectLst/>
                <a:latin typeface="+mn-lt"/>
                <a:ea typeface="+mn-ea"/>
                <a:cs typeface="+mn-cs"/>
              </a:rPr>
              <a:t>3-4</a:t>
            </a:r>
            <a:r>
              <a:rPr lang="zh-CN" altLang="en-US" sz="1200" b="0" i="0" kern="1200" dirty="0">
                <a:solidFill>
                  <a:schemeClr val="tx1"/>
                </a:solidFill>
                <a:effectLst/>
                <a:latin typeface="+mn-lt"/>
                <a:ea typeface="+mn-ea"/>
                <a:cs typeface="+mn-cs"/>
              </a:rPr>
              <a:t>次左右的信号切换</a:t>
            </a:r>
            <a:br>
              <a:rPr lang="en-US" altLang="zh-CN" sz="1200" b="1" i="0" kern="1200" dirty="0">
                <a:solidFill>
                  <a:schemeClr val="tx1"/>
                </a:solidFill>
                <a:effectLst/>
                <a:latin typeface="+mn-lt"/>
                <a:ea typeface="+mn-ea"/>
                <a:cs typeface="+mn-cs"/>
              </a:rPr>
            </a:br>
            <a:r>
              <a:rPr lang="zh-CN" altLang="en-US" sz="1200" b="1" i="0" kern="1200" dirty="0">
                <a:solidFill>
                  <a:schemeClr val="tx1"/>
                </a:solidFill>
                <a:effectLst/>
                <a:latin typeface="+mn-lt"/>
                <a:ea typeface="+mn-ea"/>
                <a:cs typeface="+mn-cs"/>
              </a:rPr>
              <a:t>高频指标​</a:t>
            </a:r>
            <a:r>
              <a:rPr lang="zh-CN" altLang="en-US" sz="1200" b="0" i="0" kern="1200" dirty="0">
                <a:solidFill>
                  <a:schemeClr val="tx1"/>
                </a:solidFill>
                <a:effectLst/>
                <a:latin typeface="+mn-lt"/>
                <a:ea typeface="+mn-ea"/>
                <a:cs typeface="+mn-cs"/>
              </a:rPr>
              <a:t>​（反映短期情绪）主力资金净流入</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主力资金流入（日频）创业板成交活跃度（日频）行业成交额占比波动率（日频）行业涨幅和成交额变化一致性（日频）</a:t>
            </a:r>
            <a:r>
              <a:rPr lang="en-US" altLang="zh-CN" sz="1200" b="0" i="0" kern="1200" dirty="0">
                <a:solidFill>
                  <a:schemeClr val="tx1"/>
                </a:solidFill>
                <a:effectLst/>
                <a:latin typeface="+mn-lt"/>
                <a:ea typeface="+mn-ea"/>
                <a:cs typeface="+mn-cs"/>
              </a:rPr>
              <a:t>PCR</a:t>
            </a:r>
            <a:r>
              <a:rPr lang="zh-CN" altLang="en-US" sz="1200" b="0" i="0" kern="1200" dirty="0">
                <a:solidFill>
                  <a:schemeClr val="tx1"/>
                </a:solidFill>
                <a:effectLst/>
                <a:latin typeface="+mn-lt"/>
                <a:ea typeface="+mn-ea"/>
                <a:cs typeface="+mn-cs"/>
              </a:rPr>
              <a:t>（日频期权数据）</a:t>
            </a:r>
            <a:endParaRPr lang="en-US" altLang="zh-CN" sz="1200" b="0" i="0" kern="1200" dirty="0">
              <a:solidFill>
                <a:schemeClr val="tx1"/>
              </a:solidFill>
              <a:effectLst/>
              <a:latin typeface="+mn-lt"/>
              <a:ea typeface="+mn-ea"/>
              <a:cs typeface="+mn-cs"/>
            </a:endParaRPr>
          </a:p>
          <a:p>
            <a:pPr fontAlgn="base"/>
            <a:r>
              <a:rPr lang="zh-CN" altLang="en-US" sz="1200" b="1" i="0" kern="1200" dirty="0">
                <a:solidFill>
                  <a:schemeClr val="tx1"/>
                </a:solidFill>
                <a:effectLst/>
                <a:latin typeface="+mn-lt"/>
                <a:ea typeface="+mn-ea"/>
                <a:cs typeface="+mn-cs"/>
              </a:rPr>
              <a:t>​中低频指标​</a:t>
            </a:r>
            <a:r>
              <a:rPr lang="zh-CN" altLang="en-US" sz="1200" b="0" i="0" kern="1200" dirty="0">
                <a:solidFill>
                  <a:schemeClr val="tx1"/>
                </a:solidFill>
                <a:effectLst/>
                <a:latin typeface="+mn-lt"/>
                <a:ea typeface="+mn-ea"/>
                <a:cs typeface="+mn-cs"/>
              </a:rPr>
              <a:t>​（反映中长期趋势）融资余额占自由流通市值比（</a:t>
            </a:r>
            <a:r>
              <a:rPr lang="en-US" altLang="zh-CN" sz="1200" b="0" i="0" kern="1200" dirty="0">
                <a:solidFill>
                  <a:schemeClr val="tx1"/>
                </a:solidFill>
                <a:effectLst/>
                <a:latin typeface="+mn-lt"/>
                <a:ea typeface="+mn-ea"/>
                <a:cs typeface="+mn-cs"/>
              </a:rPr>
              <a:t>60</a:t>
            </a:r>
            <a:r>
              <a:rPr lang="zh-CN" altLang="en-US" sz="1200" b="0" i="0" kern="1200" dirty="0">
                <a:solidFill>
                  <a:schemeClr val="tx1"/>
                </a:solidFill>
                <a:effectLst/>
                <a:latin typeface="+mn-lt"/>
                <a:ea typeface="+mn-ea"/>
                <a:cs typeface="+mn-cs"/>
              </a:rPr>
              <a:t>日均线）沪深</a:t>
            </a:r>
            <a:r>
              <a:rPr lang="en-US" altLang="zh-CN" sz="1200" b="0" i="0" kern="1200" dirty="0">
                <a:solidFill>
                  <a:schemeClr val="tx1"/>
                </a:solidFill>
                <a:effectLst/>
                <a:latin typeface="+mn-lt"/>
                <a:ea typeface="+mn-ea"/>
                <a:cs typeface="+mn-cs"/>
              </a:rPr>
              <a:t>300RSI</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日均线）行业轮涨补涨程度（</a:t>
            </a:r>
            <a:r>
              <a:rPr lang="en-US" altLang="zh-CN" sz="1200" b="0" i="0" kern="1200" dirty="0">
                <a:solidFill>
                  <a:schemeClr val="tx1"/>
                </a:solidFill>
                <a:effectLst/>
                <a:latin typeface="+mn-lt"/>
                <a:ea typeface="+mn-ea"/>
                <a:cs typeface="+mn-cs"/>
              </a:rPr>
              <a:t>20</a:t>
            </a:r>
            <a:r>
              <a:rPr lang="zh-CN" altLang="en-US" sz="1200" b="0" i="0" kern="1200" dirty="0">
                <a:solidFill>
                  <a:schemeClr val="tx1"/>
                </a:solidFill>
                <a:effectLst/>
                <a:latin typeface="+mn-lt"/>
                <a:ea typeface="+mn-ea"/>
                <a:cs typeface="+mn-cs"/>
              </a:rPr>
              <a:t>日均线）</a:t>
            </a:r>
            <a:endParaRPr lang="en-US" altLang="zh-CN" sz="1200" b="0" i="0" kern="1200" dirty="0">
              <a:solidFill>
                <a:schemeClr val="tx1"/>
              </a:solidFill>
              <a:effectLst/>
              <a:latin typeface="+mn-lt"/>
              <a:ea typeface="+mn-ea"/>
              <a:cs typeface="+mn-cs"/>
            </a:endParaRPr>
          </a:p>
          <a:p>
            <a:pPr fontAlgn="base"/>
            <a:r>
              <a:rPr lang="zh-CN" altLang="en-US" sz="1200" b="0" i="0" kern="1200" dirty="0">
                <a:solidFill>
                  <a:schemeClr val="tx1"/>
                </a:solidFill>
                <a:effectLst/>
                <a:latin typeface="+mn-lt"/>
                <a:ea typeface="+mn-ea"/>
                <a:cs typeface="+mn-cs"/>
              </a:rPr>
              <a:t>等权求和降低高频指标波动干扰，捕捉多维度情绪，避免单一维度偏差。</a:t>
            </a:r>
            <a:br>
              <a:rPr lang="en-US" altLang="zh-CN"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但延迟反转信号提示，当市场快速转向时，高频指标已发出信号，但中低频指标尚未转向，导致综合指标信号滞后。并稀释极端值信息。</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058A10-D09D-BE53-7005-077588FFD03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8633FD1-3F68-1533-D7A1-93B35896B4DD}"/>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1EA9D9B-11F6-C2B8-F25A-DB7C3ABEA163}"/>
              </a:ext>
            </a:extLst>
          </p:cNvPr>
          <p:cNvSpPr>
            <a:spLocks noGrp="1"/>
          </p:cNvSpPr>
          <p:nvPr>
            <p:ph type="body" idx="1"/>
          </p:nvPr>
        </p:nvSpPr>
        <p:spPr/>
        <p:txBody>
          <a:bodyPr/>
          <a:lstStyle/>
          <a:p>
            <a:r>
              <a:rPr lang="zh-CN" altLang="en-US" sz="1200" b="0" i="0" kern="1200" dirty="0">
                <a:solidFill>
                  <a:schemeClr val="tx1"/>
                </a:solidFill>
                <a:effectLst/>
                <a:latin typeface="+mn-lt"/>
                <a:ea typeface="+mn-ea"/>
                <a:cs typeface="+mn-cs"/>
              </a:rPr>
              <a:t>弱趋势意味着没有持续性的牛市或熊市，这种情况下资金往往会更倾向于短期操作</a:t>
            </a:r>
            <a:br>
              <a:rPr lang="en-US" altLang="zh-CN" sz="1200" b="0" i="0" kern="1200" dirty="0">
                <a:solidFill>
                  <a:schemeClr val="tx1"/>
                </a:solidFill>
                <a:effectLst/>
                <a:latin typeface="+mn-lt"/>
                <a:ea typeface="+mn-ea"/>
                <a:cs typeface="+mn-cs"/>
              </a:rPr>
            </a:br>
            <a:r>
              <a:rPr lang="zh-CN" altLang="en-US" sz="1200" b="0" i="0" kern="1200" dirty="0">
                <a:solidFill>
                  <a:schemeClr val="tx1"/>
                </a:solidFill>
                <a:effectLst/>
                <a:latin typeface="+mn-lt"/>
                <a:ea typeface="+mn-ea"/>
                <a:cs typeface="+mn-cs"/>
              </a:rPr>
              <a:t>低风险偏好 → 规避长周期持仓 → 追求确定性溢价 → 抱团短期热点 → 信息发酵加速（自媒体</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量化）→ 快速兑现收益 → 循环寻找新目标</a:t>
            </a:r>
            <a:endParaRPr lang="zh-CN" altLang="en-US" dirty="0"/>
          </a:p>
        </p:txBody>
      </p:sp>
      <p:sp>
        <p:nvSpPr>
          <p:cNvPr id="4" name="灯片编号占位符 3">
            <a:extLst>
              <a:ext uri="{FF2B5EF4-FFF2-40B4-BE49-F238E27FC236}">
                <a16:creationId xmlns:a16="http://schemas.microsoft.com/office/drawing/2014/main" id="{3FA0936B-68D8-959C-899F-1C50983210C1}"/>
              </a:ext>
            </a:extLst>
          </p:cNvPr>
          <p:cNvSpPr>
            <a:spLocks noGrp="1"/>
          </p:cNvSpPr>
          <p:nvPr>
            <p:ph type="sldNum" sz="quarter" idx="10"/>
          </p:nvPr>
        </p:nvSpPr>
        <p:spPr/>
        <p:txBody>
          <a:bodyPr/>
          <a:lstStyle/>
          <a:p>
            <a:fld id="{5EF711DA-82CB-44C8-99EC-9CE596A896FB}" type="slidenum">
              <a:rPr lang="zh-CN" altLang="en-US" smtClean="0"/>
              <a:t>4</a:t>
            </a:fld>
            <a:endParaRPr lang="zh-CN" altLang="en-US"/>
          </a:p>
        </p:txBody>
      </p:sp>
    </p:spTree>
    <p:extLst>
      <p:ext uri="{BB962C8B-B14F-4D97-AF65-F5344CB8AC3E}">
        <p14:creationId xmlns:p14="http://schemas.microsoft.com/office/powerpoint/2010/main" val="4176217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9697F4-551B-B462-661B-76EBAF7CF21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66A2FB9-DCB8-FE70-4A6F-D14B8C3294B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A0D1A4D-F620-4192-6047-5B05AFE63EC0}"/>
              </a:ext>
            </a:extLst>
          </p:cNvPr>
          <p:cNvSpPr>
            <a:spLocks noGrp="1"/>
          </p:cNvSpPr>
          <p:nvPr>
            <p:ph type="body" idx="1"/>
          </p:nvPr>
        </p:nvSpPr>
        <p:spPr/>
        <p:txBody>
          <a:bodyPr/>
          <a:lstStyle/>
          <a:p>
            <a:r>
              <a:rPr lang="zh-CN" altLang="en-US" dirty="0"/>
              <a:t>六个维度，十个指标，实际打分九个指标（</a:t>
            </a:r>
            <a:r>
              <a:rPr lang="en-US" altLang="zh-CN" dirty="0"/>
              <a:t>PCR</a:t>
            </a:r>
            <a:r>
              <a:rPr lang="zh-CN" altLang="en-US" dirty="0"/>
              <a:t>辅助</a:t>
            </a:r>
            <a:r>
              <a:rPr lang="en-US" altLang="zh-CN" dirty="0"/>
              <a:t>VIX</a:t>
            </a:r>
            <a:r>
              <a:rPr lang="zh-CN" altLang="en-US" dirty="0"/>
              <a:t>纳入计分）</a:t>
            </a:r>
          </a:p>
        </p:txBody>
      </p:sp>
      <p:sp>
        <p:nvSpPr>
          <p:cNvPr id="4" name="灯片编号占位符 3">
            <a:extLst>
              <a:ext uri="{FF2B5EF4-FFF2-40B4-BE49-F238E27FC236}">
                <a16:creationId xmlns:a16="http://schemas.microsoft.com/office/drawing/2014/main" id="{0B5903EC-E295-0372-D492-2DED5DEC4918}"/>
              </a:ext>
            </a:extLst>
          </p:cNvPr>
          <p:cNvSpPr>
            <a:spLocks noGrp="1"/>
          </p:cNvSpPr>
          <p:nvPr>
            <p:ph type="sldNum" sz="quarter" idx="10"/>
          </p:nvPr>
        </p:nvSpPr>
        <p:spPr/>
        <p:txBody>
          <a:bodyPr/>
          <a:lstStyle/>
          <a:p>
            <a:fld id="{5EF711DA-82CB-44C8-99EC-9CE596A896FB}" type="slidenum">
              <a:rPr lang="zh-CN" altLang="en-US" smtClean="0"/>
              <a:t>5</a:t>
            </a:fld>
            <a:endParaRPr lang="zh-CN" altLang="en-US"/>
          </a:p>
        </p:txBody>
      </p:sp>
    </p:spTree>
    <p:extLst>
      <p:ext uri="{BB962C8B-B14F-4D97-AF65-F5344CB8AC3E}">
        <p14:creationId xmlns:p14="http://schemas.microsoft.com/office/powerpoint/2010/main" val="4124409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E81F25-7C30-BD89-B7D2-023B7C950F21}"/>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C22881B-291E-C86A-9616-EF40B0CAE2C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2D919A1-B18A-843F-5B8F-71E2F00D240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六个维度，十个指标，实际打分九个指标（</a:t>
            </a:r>
            <a:r>
              <a:rPr lang="en-US" altLang="zh-CN" dirty="0"/>
              <a:t>PCR</a:t>
            </a:r>
            <a:r>
              <a:rPr lang="zh-CN" altLang="en-US" dirty="0"/>
              <a:t>辅助</a:t>
            </a:r>
            <a:r>
              <a:rPr lang="en-US" altLang="zh-CN" dirty="0"/>
              <a:t>VIX</a:t>
            </a:r>
            <a:r>
              <a:rPr lang="zh-CN" altLang="en-US" dirty="0"/>
              <a:t>纳入计分）</a:t>
            </a:r>
          </a:p>
          <a:p>
            <a:endParaRPr lang="zh-CN" altLang="en-US" dirty="0"/>
          </a:p>
        </p:txBody>
      </p:sp>
      <p:sp>
        <p:nvSpPr>
          <p:cNvPr id="4" name="灯片编号占位符 3">
            <a:extLst>
              <a:ext uri="{FF2B5EF4-FFF2-40B4-BE49-F238E27FC236}">
                <a16:creationId xmlns:a16="http://schemas.microsoft.com/office/drawing/2014/main" id="{EE3B5A0A-B204-DFB5-E0E4-D1ADAAB41DF8}"/>
              </a:ext>
            </a:extLst>
          </p:cNvPr>
          <p:cNvSpPr>
            <a:spLocks noGrp="1"/>
          </p:cNvSpPr>
          <p:nvPr>
            <p:ph type="sldNum" sz="quarter" idx="10"/>
          </p:nvPr>
        </p:nvSpPr>
        <p:spPr/>
        <p:txBody>
          <a:bodyPr/>
          <a:lstStyle/>
          <a:p>
            <a:fld id="{5EF711DA-82CB-44C8-99EC-9CE596A896FB}" type="slidenum">
              <a:rPr lang="zh-CN" altLang="en-US" smtClean="0"/>
              <a:t>6</a:t>
            </a:fld>
            <a:endParaRPr lang="zh-CN" altLang="en-US"/>
          </a:p>
        </p:txBody>
      </p:sp>
    </p:spTree>
    <p:extLst>
      <p:ext uri="{BB962C8B-B14F-4D97-AF65-F5344CB8AC3E}">
        <p14:creationId xmlns:p14="http://schemas.microsoft.com/office/powerpoint/2010/main" val="3047034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E20EA-FE63-B0AC-6692-D55FC16E4BB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CCBBFF2-3D57-3C2F-0C0B-2AFA3CDAC37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FC6F2B2-22A0-2691-FC76-E26854DCFF54}"/>
              </a:ext>
            </a:extLst>
          </p:cNvPr>
          <p:cNvSpPr>
            <a:spLocks noGrp="1"/>
          </p:cNvSpPr>
          <p:nvPr>
            <p:ph type="body" idx="1"/>
          </p:nvPr>
        </p:nvSpPr>
        <p:spPr/>
        <p:txBody>
          <a:bodyPr/>
          <a:lstStyle/>
          <a:p>
            <a:r>
              <a:rPr lang="zh-CN" altLang="en-US" dirty="0"/>
              <a:t>行业成交额占比一致性代表市场交易重心的变化，不代表市场情绪</a:t>
            </a:r>
            <a:endParaRPr lang="en-US" altLang="zh-CN" dirty="0"/>
          </a:p>
          <a:p>
            <a:r>
              <a:rPr lang="zh-CN" altLang="en-US" dirty="0"/>
              <a:t>行业成交额占比波动水平：正向指标，</a:t>
            </a:r>
            <a:r>
              <a:rPr lang="en-US" altLang="zh-CN" dirty="0"/>
              <a:t>MA20</a:t>
            </a:r>
            <a:r>
              <a:rPr lang="zh-CN" altLang="en-US" dirty="0"/>
              <a:t>高于上轨计分</a:t>
            </a:r>
            <a:r>
              <a:rPr lang="en-US" altLang="zh-CN" dirty="0"/>
              <a:t>1</a:t>
            </a:r>
            <a:r>
              <a:rPr lang="zh-CN" altLang="en-US" dirty="0"/>
              <a:t>，低于下轨计分</a:t>
            </a:r>
            <a:r>
              <a:rPr lang="en-US" altLang="zh-CN" dirty="0"/>
              <a:t>-1</a:t>
            </a:r>
            <a:r>
              <a:rPr lang="zh-CN" altLang="en-US" dirty="0"/>
              <a:t>，在通道内</a:t>
            </a:r>
            <a:r>
              <a:rPr lang="en-US" altLang="zh-CN" dirty="0"/>
              <a:t>0</a:t>
            </a:r>
            <a:endParaRPr lang="zh-CN" altLang="en-US" dirty="0"/>
          </a:p>
        </p:txBody>
      </p:sp>
      <p:sp>
        <p:nvSpPr>
          <p:cNvPr id="4" name="灯片编号占位符 3">
            <a:extLst>
              <a:ext uri="{FF2B5EF4-FFF2-40B4-BE49-F238E27FC236}">
                <a16:creationId xmlns:a16="http://schemas.microsoft.com/office/drawing/2014/main" id="{AD5264D1-4D31-DE4E-394F-6BECF643DEAD}"/>
              </a:ext>
            </a:extLst>
          </p:cNvPr>
          <p:cNvSpPr>
            <a:spLocks noGrp="1"/>
          </p:cNvSpPr>
          <p:nvPr>
            <p:ph type="sldNum" sz="quarter" idx="10"/>
          </p:nvPr>
        </p:nvSpPr>
        <p:spPr/>
        <p:txBody>
          <a:bodyPr/>
          <a:lstStyle/>
          <a:p>
            <a:fld id="{5EF711DA-82CB-44C8-99EC-9CE596A896FB}" type="slidenum">
              <a:rPr lang="zh-CN" altLang="en-US" smtClean="0"/>
              <a:t>8</a:t>
            </a:fld>
            <a:endParaRPr lang="zh-CN" altLang="en-US"/>
          </a:p>
        </p:txBody>
      </p:sp>
    </p:spTree>
    <p:extLst>
      <p:ext uri="{BB962C8B-B14F-4D97-AF65-F5344CB8AC3E}">
        <p14:creationId xmlns:p14="http://schemas.microsoft.com/office/powerpoint/2010/main" val="3058299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B9EEF9-ED74-80F7-B82C-6457F35B91C2}"/>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9D2BF75-1E3A-89CB-8262-AB83E91DC7CF}"/>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0B00875-9F84-96C6-24A7-18B85CA4A026}"/>
              </a:ext>
            </a:extLst>
          </p:cNvPr>
          <p:cNvSpPr>
            <a:spLocks noGrp="1"/>
          </p:cNvSpPr>
          <p:nvPr>
            <p:ph type="body" idx="1"/>
          </p:nvPr>
        </p:nvSpPr>
        <p:spPr/>
        <p:txBody>
          <a:bodyPr/>
          <a:lstStyle/>
          <a:p>
            <a:r>
              <a:rPr lang="zh-CN" altLang="en-US" dirty="0"/>
              <a:t>反向指标，</a:t>
            </a:r>
            <a:r>
              <a:rPr lang="en-US" altLang="zh-CN" dirty="0"/>
              <a:t>MA20</a:t>
            </a:r>
            <a:r>
              <a:rPr lang="zh-CN" altLang="en-US" dirty="0"/>
              <a:t>高于上轨：</a:t>
            </a:r>
            <a:r>
              <a:rPr lang="en-US" altLang="zh-CN" dirty="0"/>
              <a:t>-1</a:t>
            </a:r>
            <a:r>
              <a:rPr lang="zh-CN" altLang="en-US" dirty="0"/>
              <a:t>，</a:t>
            </a:r>
            <a:r>
              <a:rPr lang="en-US" altLang="zh-CN" dirty="0"/>
              <a:t>MA20</a:t>
            </a:r>
            <a:r>
              <a:rPr lang="zh-CN" altLang="en-US" dirty="0"/>
              <a:t>低于上轨：</a:t>
            </a:r>
            <a:r>
              <a:rPr lang="en-US" altLang="zh-CN" dirty="0"/>
              <a:t>0</a:t>
            </a:r>
            <a:endParaRPr lang="zh-CN" altLang="en-US" dirty="0"/>
          </a:p>
        </p:txBody>
      </p:sp>
      <p:sp>
        <p:nvSpPr>
          <p:cNvPr id="4" name="灯片编号占位符 3">
            <a:extLst>
              <a:ext uri="{FF2B5EF4-FFF2-40B4-BE49-F238E27FC236}">
                <a16:creationId xmlns:a16="http://schemas.microsoft.com/office/drawing/2014/main" id="{2AA59163-4A26-E2E3-C523-B9B5ED9C00BF}"/>
              </a:ext>
            </a:extLst>
          </p:cNvPr>
          <p:cNvSpPr>
            <a:spLocks noGrp="1"/>
          </p:cNvSpPr>
          <p:nvPr>
            <p:ph type="sldNum" sz="quarter" idx="10"/>
          </p:nvPr>
        </p:nvSpPr>
        <p:spPr/>
        <p:txBody>
          <a:bodyPr/>
          <a:lstStyle/>
          <a:p>
            <a:fld id="{5EF711DA-82CB-44C8-99EC-9CE596A896FB}" type="slidenum">
              <a:rPr lang="zh-CN" altLang="en-US" smtClean="0"/>
              <a:t>9</a:t>
            </a:fld>
            <a:endParaRPr lang="zh-CN" altLang="en-US"/>
          </a:p>
        </p:txBody>
      </p:sp>
    </p:spTree>
    <p:extLst>
      <p:ext uri="{BB962C8B-B14F-4D97-AF65-F5344CB8AC3E}">
        <p14:creationId xmlns:p14="http://schemas.microsoft.com/office/powerpoint/2010/main" val="7491990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t>2025/7/13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t>2025/7/13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4.emf"/><Relationship Id="rId5" Type="http://schemas.openxmlformats.org/officeDocument/2006/relationships/image" Target="../media/image6.emf"/><Relationship Id="rId4" Type="http://schemas.openxmlformats.org/officeDocument/2006/relationships/image" Target="../media/image5.emf"/></Relationships>
</file>

<file path=ppt/slides/_rels/slide19.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26.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s>
</file>

<file path=ppt/slides/_rels/slide2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22.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36.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5.emf"/></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MH_Other_8"/>
          <p:cNvPicPr/>
          <p:nvPr>
            <p:custDataLst>
              <p:tags r:id="rId1"/>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5400000" flipH="1">
            <a:off x="6024000" y="-3032194"/>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MH_Other_8"/>
          <p:cNvPicPr/>
          <p:nvPr>
            <p:custDataLst>
              <p:tags r:id="rId2"/>
            </p:custDataLst>
          </p:nvPr>
        </p:nvPicPr>
        <p:blipFill>
          <a:blip r:embed="rId5" cstate="print">
            <a:extLst>
              <a:ext uri="{28A0092B-C50C-407E-A947-70E740481C1C}">
                <a14:useLocalDpi xmlns:a14="http://schemas.microsoft.com/office/drawing/2010/main" val="0"/>
              </a:ext>
            </a:extLst>
          </a:blip>
          <a:srcRect l="50887"/>
          <a:stretch>
            <a:fillRect/>
          </a:stretch>
        </p:blipFill>
        <p:spPr bwMode="auto">
          <a:xfrm rot="16200000" flipH="1" flipV="1">
            <a:off x="6024001" y="-127232"/>
            <a:ext cx="144000" cy="104502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矩形 7"/>
          <p:cNvSpPr/>
          <p:nvPr/>
        </p:nvSpPr>
        <p:spPr>
          <a:xfrm>
            <a:off x="0" y="2204967"/>
            <a:ext cx="12192000" cy="286136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590800" y="2729511"/>
            <a:ext cx="7248310" cy="1938992"/>
          </a:xfrm>
          <a:prstGeom prst="rect">
            <a:avLst/>
          </a:prstGeom>
          <a:noFill/>
        </p:spPr>
        <p:txBody>
          <a:bodyPr wrap="square" rtlCol="0">
            <a:spAutoFit/>
          </a:bodyPr>
          <a:lstStyle/>
          <a:p>
            <a:pPr algn="ctr"/>
            <a:r>
              <a:rPr lang="zh-CN" altLang="en-US" sz="6000" b="1" dirty="0">
                <a:solidFill>
                  <a:schemeClr val="bg1">
                    <a:lumMod val="95000"/>
                  </a:schemeClr>
                </a:solidFill>
                <a:latin typeface="微软雅黑" panose="020B0503020204020204" pitchFamily="34" charset="-122"/>
                <a:ea typeface="微软雅黑" panose="020B0503020204020204" pitchFamily="34" charset="-122"/>
              </a:rPr>
              <a:t>基于结构化指标的市场情绪择时模型复现​</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CDE538-5026-698D-AAFD-DD95E3B04CC9}"/>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8438633A-2CB9-E0CE-D427-C35F14AB2063}"/>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C95E9627-E76D-CE62-429C-2CB85467C82F}"/>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280F0C53-4D9F-2DE8-C37F-1C971092BC4B}"/>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交易数据</a:t>
            </a:r>
          </a:p>
        </p:txBody>
      </p:sp>
      <p:sp>
        <p:nvSpPr>
          <p:cNvPr id="54" name="学论网-专注原创-www.xuelun.me">
            <a:extLst>
              <a:ext uri="{FF2B5EF4-FFF2-40B4-BE49-F238E27FC236}">
                <a16:creationId xmlns:a16="http://schemas.microsoft.com/office/drawing/2014/main" id="{1C89C746-B38D-6161-7FF3-6FA1B5AD2B59}"/>
              </a:ext>
            </a:extLst>
          </p:cNvPr>
          <p:cNvSpPr/>
          <p:nvPr/>
        </p:nvSpPr>
        <p:spPr>
          <a:xfrm>
            <a:off x="2138031" y="4165871"/>
            <a:ext cx="8460262" cy="2634183"/>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行业涨幅和成交额变化一致性</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计算：每日申万一级行业的指数涨跌幅排序和相对成交额排序，计算截面上指数涨跌幅排名序列和相对成交额排名序列的相关系数</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市场信心足、情绪较高：市场资金在行业、板块间轮转速度相对缓慢</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市场情绪恐慌、信心缺乏：资金轮转速度较快</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指标高：涨幅大，成交额大，放量上涨，信心充足</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Z-score</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打分</a:t>
            </a:r>
          </a:p>
        </p:txBody>
      </p:sp>
      <p:pic>
        <p:nvPicPr>
          <p:cNvPr id="3" name="图片 2">
            <a:extLst>
              <a:ext uri="{FF2B5EF4-FFF2-40B4-BE49-F238E27FC236}">
                <a16:creationId xmlns:a16="http://schemas.microsoft.com/office/drawing/2014/main" id="{50FCB478-A094-6D33-89DC-22F320F52D47}"/>
              </a:ext>
            </a:extLst>
          </p:cNvPr>
          <p:cNvPicPr>
            <a:picLocks noChangeAspect="1"/>
          </p:cNvPicPr>
          <p:nvPr/>
        </p:nvPicPr>
        <p:blipFill>
          <a:blip r:embed="rId3"/>
          <a:srcRect/>
          <a:stretch/>
        </p:blipFill>
        <p:spPr>
          <a:xfrm>
            <a:off x="2138031" y="1083994"/>
            <a:ext cx="7566779" cy="3216269"/>
          </a:xfrm>
          <a:prstGeom prst="rect">
            <a:avLst/>
          </a:prstGeom>
        </p:spPr>
      </p:pic>
    </p:spTree>
    <p:extLst>
      <p:ext uri="{BB962C8B-B14F-4D97-AF65-F5344CB8AC3E}">
        <p14:creationId xmlns:p14="http://schemas.microsoft.com/office/powerpoint/2010/main" val="36954005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94887E-F3BB-F898-AF52-54C1B671CF72}"/>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B87EE1F5-8878-6463-B933-91B3C2A21EF8}"/>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D5B52974-859E-8232-AF0F-C3CDDE4CC612}"/>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EC71E627-5962-5A38-40AE-4E87B2FDB5DF}"/>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交易数据</a:t>
            </a:r>
          </a:p>
        </p:txBody>
      </p:sp>
      <p:sp>
        <p:nvSpPr>
          <p:cNvPr id="54" name="学论网-专注原创-www.xuelun.me">
            <a:extLst>
              <a:ext uri="{FF2B5EF4-FFF2-40B4-BE49-F238E27FC236}">
                <a16:creationId xmlns:a16="http://schemas.microsoft.com/office/drawing/2014/main" id="{AACC68BC-B7E5-6128-31B4-36E7DA7E95E1}"/>
              </a:ext>
            </a:extLst>
          </p:cNvPr>
          <p:cNvSpPr/>
          <p:nvPr/>
        </p:nvSpPr>
        <p:spPr>
          <a:xfrm>
            <a:off x="2138031" y="4977657"/>
            <a:ext cx="8460262" cy="1526187"/>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创业板成交活跃度</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计算：每日创业板成交额</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成交额</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情绪高涨，资金风险偏好较高，成长板块成交活跃，创业板成交额相对全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股会有明显偏高</a:t>
            </a:r>
          </a:p>
          <a:p>
            <a:pPr>
              <a:lnSpc>
                <a:spcPct val="150000"/>
              </a:lnSpc>
            </a:pP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2D6EA470-E82F-1DA5-80E5-478BBFADF017}"/>
              </a:ext>
            </a:extLst>
          </p:cNvPr>
          <p:cNvPicPr>
            <a:picLocks noChangeAspect="1"/>
          </p:cNvPicPr>
          <p:nvPr/>
        </p:nvPicPr>
        <p:blipFill>
          <a:blip r:embed="rId3"/>
          <a:stretch>
            <a:fillRect/>
          </a:stretch>
        </p:blipFill>
        <p:spPr>
          <a:xfrm>
            <a:off x="7114312" y="928827"/>
            <a:ext cx="4032420" cy="3558845"/>
          </a:xfrm>
          <a:prstGeom prst="rect">
            <a:avLst/>
          </a:prstGeom>
        </p:spPr>
      </p:pic>
      <p:pic>
        <p:nvPicPr>
          <p:cNvPr id="6" name="图片 5">
            <a:extLst>
              <a:ext uri="{FF2B5EF4-FFF2-40B4-BE49-F238E27FC236}">
                <a16:creationId xmlns:a16="http://schemas.microsoft.com/office/drawing/2014/main" id="{E60DAA8F-FFBF-1878-B968-682BCFEBC021}"/>
              </a:ext>
            </a:extLst>
          </p:cNvPr>
          <p:cNvPicPr>
            <a:picLocks noChangeAspect="1"/>
          </p:cNvPicPr>
          <p:nvPr/>
        </p:nvPicPr>
        <p:blipFill>
          <a:blip r:embed="rId4"/>
          <a:stretch>
            <a:fillRect/>
          </a:stretch>
        </p:blipFill>
        <p:spPr>
          <a:xfrm>
            <a:off x="1589855" y="1641626"/>
            <a:ext cx="5249876" cy="2824725"/>
          </a:xfrm>
          <a:prstGeom prst="rect">
            <a:avLst/>
          </a:prstGeom>
        </p:spPr>
      </p:pic>
      <p:sp>
        <p:nvSpPr>
          <p:cNvPr id="7" name="学论网-专注原创-www.xuelun.me">
            <a:extLst>
              <a:ext uri="{FF2B5EF4-FFF2-40B4-BE49-F238E27FC236}">
                <a16:creationId xmlns:a16="http://schemas.microsoft.com/office/drawing/2014/main" id="{55DFDD2B-9197-7C3F-7DC9-1832B46DE8A6}"/>
              </a:ext>
            </a:extLst>
          </p:cNvPr>
          <p:cNvSpPr/>
          <p:nvPr/>
        </p:nvSpPr>
        <p:spPr>
          <a:xfrm>
            <a:off x="1768757" y="881383"/>
            <a:ext cx="8460262" cy="41819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图：创业板成交活跃度与沪深</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300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净值变化趋势正相关</a:t>
            </a:r>
          </a:p>
        </p:txBody>
      </p:sp>
    </p:spTree>
    <p:extLst>
      <p:ext uri="{BB962C8B-B14F-4D97-AF65-F5344CB8AC3E}">
        <p14:creationId xmlns:p14="http://schemas.microsoft.com/office/powerpoint/2010/main" val="2994261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1123D-779D-3E31-8110-0F5CBCA6563D}"/>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65E6D5A9-5257-938B-C4EB-F09C79EC554E}"/>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F5567FC6-CD42-3465-2747-16FCE8D746B4}"/>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D8976F9A-C895-F613-EB24-936D6C384E1D}"/>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融资融券数据</a:t>
            </a:r>
          </a:p>
        </p:txBody>
      </p:sp>
      <p:sp>
        <p:nvSpPr>
          <p:cNvPr id="54" name="学论网-专注原创-www.xuelun.me">
            <a:extLst>
              <a:ext uri="{FF2B5EF4-FFF2-40B4-BE49-F238E27FC236}">
                <a16:creationId xmlns:a16="http://schemas.microsoft.com/office/drawing/2014/main" id="{B33DF0D5-BEDC-82B4-B262-5C7B9C750132}"/>
              </a:ext>
            </a:extLst>
          </p:cNvPr>
          <p:cNvSpPr/>
          <p:nvPr/>
        </p:nvSpPr>
        <p:spPr>
          <a:xfrm>
            <a:off x="2057564" y="3965007"/>
            <a:ext cx="8460262" cy="2634183"/>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融资余额占自由流通市值比</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计算：日度融资余额</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股自由流通市值</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存量的、偏长线交易的融资资金占全市场资金的比重</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市场预期乐观，指标会持续一段时间的上行</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市场情绪较悲观，行情在到顶部之前融资余额占比会开始回落</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融资余额占比增加，投资者观点偏多</a:t>
            </a:r>
          </a:p>
          <a:p>
            <a:pPr>
              <a:lnSpc>
                <a:spcPct val="150000"/>
              </a:lnSpc>
            </a:pP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ECCE0180-9BB7-F1FC-7420-8CAE9D4AA2D7}"/>
              </a:ext>
            </a:extLst>
          </p:cNvPr>
          <p:cNvPicPr>
            <a:picLocks noChangeAspect="1"/>
          </p:cNvPicPr>
          <p:nvPr/>
        </p:nvPicPr>
        <p:blipFill>
          <a:blip r:embed="rId3"/>
          <a:srcRect/>
          <a:stretch/>
        </p:blipFill>
        <p:spPr>
          <a:xfrm>
            <a:off x="7136258" y="690092"/>
            <a:ext cx="4032420" cy="2992655"/>
          </a:xfrm>
          <a:prstGeom prst="rect">
            <a:avLst/>
          </a:prstGeom>
        </p:spPr>
      </p:pic>
      <p:pic>
        <p:nvPicPr>
          <p:cNvPr id="6" name="图片 5">
            <a:extLst>
              <a:ext uri="{FF2B5EF4-FFF2-40B4-BE49-F238E27FC236}">
                <a16:creationId xmlns:a16="http://schemas.microsoft.com/office/drawing/2014/main" id="{38DF837A-7D24-4AD0-96BA-87789F8BF254}"/>
              </a:ext>
            </a:extLst>
          </p:cNvPr>
          <p:cNvPicPr>
            <a:picLocks noChangeAspect="1"/>
          </p:cNvPicPr>
          <p:nvPr/>
        </p:nvPicPr>
        <p:blipFill>
          <a:blip r:embed="rId4"/>
          <a:srcRect/>
          <a:stretch/>
        </p:blipFill>
        <p:spPr>
          <a:xfrm>
            <a:off x="1589855" y="1016435"/>
            <a:ext cx="5249876" cy="2666312"/>
          </a:xfrm>
          <a:prstGeom prst="rect">
            <a:avLst/>
          </a:prstGeom>
        </p:spPr>
      </p:pic>
    </p:spTree>
    <p:extLst>
      <p:ext uri="{BB962C8B-B14F-4D97-AF65-F5344CB8AC3E}">
        <p14:creationId xmlns:p14="http://schemas.microsoft.com/office/powerpoint/2010/main" val="40494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E77C2-F4D9-E0D6-20D5-BD81019D546B}"/>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7306A4DD-7B01-E288-2FCB-7A973FBB08A1}"/>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1D8CF952-535A-BA7F-F96E-C55C286F2892}"/>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C9F46862-3AD0-F43E-B383-CF6CE3D49656}"/>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行业涨跌态势</a:t>
            </a:r>
          </a:p>
        </p:txBody>
      </p:sp>
      <p:sp>
        <p:nvSpPr>
          <p:cNvPr id="54" name="学论网-专注原创-www.xuelun.me">
            <a:extLst>
              <a:ext uri="{FF2B5EF4-FFF2-40B4-BE49-F238E27FC236}">
                <a16:creationId xmlns:a16="http://schemas.microsoft.com/office/drawing/2014/main" id="{338FD9DB-AD2C-9365-F339-394ABE81455B}"/>
              </a:ext>
            </a:extLst>
          </p:cNvPr>
          <p:cNvSpPr/>
          <p:nvPr/>
        </p:nvSpPr>
        <p:spPr>
          <a:xfrm>
            <a:off x="1947836" y="4389289"/>
            <a:ext cx="8460262" cy="2264851"/>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行业轮涨补涨程度</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计算：对每日申万一级行业的指数涨跌幅排序，截面上计算当期指数涨跌幅排名序列和上期序列的相关系数</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相关性高：今天涨昨天也涨（轮涨）</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相关性低：昨天不涨今天涨（补涨）</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到达极值，分歧增加，顶部反转（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），底部反转（</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a:t>
            </a:r>
          </a:p>
        </p:txBody>
      </p:sp>
      <p:pic>
        <p:nvPicPr>
          <p:cNvPr id="6" name="图片 5">
            <a:extLst>
              <a:ext uri="{FF2B5EF4-FFF2-40B4-BE49-F238E27FC236}">
                <a16:creationId xmlns:a16="http://schemas.microsoft.com/office/drawing/2014/main" id="{21195254-2ACD-8E41-3C90-1A8922F84387}"/>
              </a:ext>
            </a:extLst>
          </p:cNvPr>
          <p:cNvPicPr>
            <a:picLocks noChangeAspect="1"/>
          </p:cNvPicPr>
          <p:nvPr/>
        </p:nvPicPr>
        <p:blipFill>
          <a:blip r:embed="rId3"/>
          <a:srcRect/>
          <a:stretch/>
        </p:blipFill>
        <p:spPr>
          <a:xfrm>
            <a:off x="1947836" y="999702"/>
            <a:ext cx="7951909" cy="3389587"/>
          </a:xfrm>
          <a:prstGeom prst="rect">
            <a:avLst/>
          </a:prstGeom>
        </p:spPr>
      </p:pic>
    </p:spTree>
    <p:extLst>
      <p:ext uri="{BB962C8B-B14F-4D97-AF65-F5344CB8AC3E}">
        <p14:creationId xmlns:p14="http://schemas.microsoft.com/office/powerpoint/2010/main" val="5158431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330B26-10DF-1E2E-4471-EDE8CA373CA3}"/>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F746460C-5142-A8B7-FD45-656F431DC17D}"/>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71988F1E-06CF-BF9B-0CAE-E270E47A1CB0}"/>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A297407D-A9EF-CDC1-8B69-110BCCF2F9B5}"/>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RSI</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学论网-专注原创-www.xuelun.me">
            <a:extLst>
              <a:ext uri="{FF2B5EF4-FFF2-40B4-BE49-F238E27FC236}">
                <a16:creationId xmlns:a16="http://schemas.microsoft.com/office/drawing/2014/main" id="{4A00D709-808D-BA03-E749-3BF25449C38D}"/>
              </a:ext>
            </a:extLst>
          </p:cNvPr>
          <p:cNvSpPr/>
          <p:nvPr/>
        </p:nvSpPr>
        <p:spPr>
          <a:xfrm>
            <a:off x="1947836" y="4389289"/>
            <a:ext cx="8460262" cy="787523"/>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沪深</a:t>
            </a: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300RSI</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反映股票量价上的供求关系，在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0-100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之间变动，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RSI</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超过</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50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表明市场上买方力量强势</a:t>
            </a:r>
          </a:p>
        </p:txBody>
      </p:sp>
      <p:pic>
        <p:nvPicPr>
          <p:cNvPr id="6" name="图片 5">
            <a:extLst>
              <a:ext uri="{FF2B5EF4-FFF2-40B4-BE49-F238E27FC236}">
                <a16:creationId xmlns:a16="http://schemas.microsoft.com/office/drawing/2014/main" id="{B48AB28C-836D-0F8B-8475-01EA57EC1444}"/>
              </a:ext>
            </a:extLst>
          </p:cNvPr>
          <p:cNvPicPr>
            <a:picLocks noChangeAspect="1"/>
          </p:cNvPicPr>
          <p:nvPr/>
        </p:nvPicPr>
        <p:blipFill>
          <a:blip r:embed="rId3"/>
          <a:srcRect/>
          <a:stretch/>
        </p:blipFill>
        <p:spPr>
          <a:xfrm>
            <a:off x="1823126" y="763681"/>
            <a:ext cx="8103775" cy="3490738"/>
          </a:xfrm>
          <a:prstGeom prst="rect">
            <a:avLst/>
          </a:prstGeom>
        </p:spPr>
      </p:pic>
    </p:spTree>
    <p:extLst>
      <p:ext uri="{BB962C8B-B14F-4D97-AF65-F5344CB8AC3E}">
        <p14:creationId xmlns:p14="http://schemas.microsoft.com/office/powerpoint/2010/main" val="3164267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020659-6C96-3B26-8A40-0B44364B5A70}"/>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1D77A6A7-C9BD-0078-E8F1-5C9DF076FD3B}"/>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430EDAF4-D2FD-03A8-0E7D-A2C396855A8F}"/>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54EFFA64-0D1A-61E9-26A8-A8FC09F0692B}"/>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资金流</a:t>
            </a:r>
          </a:p>
        </p:txBody>
      </p:sp>
      <p:sp>
        <p:nvSpPr>
          <p:cNvPr id="54" name="学论网-专注原创-www.xuelun.me">
            <a:extLst>
              <a:ext uri="{FF2B5EF4-FFF2-40B4-BE49-F238E27FC236}">
                <a16:creationId xmlns:a16="http://schemas.microsoft.com/office/drawing/2014/main" id="{C6CFDBF8-E20E-0BE9-CC83-9AF250AE73BE}"/>
              </a:ext>
            </a:extLst>
          </p:cNvPr>
          <p:cNvSpPr/>
          <p:nvPr/>
        </p:nvSpPr>
        <p:spPr>
          <a:xfrm>
            <a:off x="1947836" y="4908667"/>
            <a:ext cx="8460262" cy="787523"/>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主力资金净流入</a:t>
            </a: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主力资金流入</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衡量主力市场资金买方力量与卖方力量</a:t>
            </a:r>
          </a:p>
        </p:txBody>
      </p:sp>
      <p:pic>
        <p:nvPicPr>
          <p:cNvPr id="6" name="图片 5">
            <a:extLst>
              <a:ext uri="{FF2B5EF4-FFF2-40B4-BE49-F238E27FC236}">
                <a16:creationId xmlns:a16="http://schemas.microsoft.com/office/drawing/2014/main" id="{70200235-FD0D-509A-6744-6C05B1F8D97B}"/>
              </a:ext>
            </a:extLst>
          </p:cNvPr>
          <p:cNvPicPr>
            <a:picLocks noChangeAspect="1"/>
          </p:cNvPicPr>
          <p:nvPr/>
        </p:nvPicPr>
        <p:blipFill>
          <a:blip r:embed="rId3"/>
          <a:srcRect/>
          <a:stretch/>
        </p:blipFill>
        <p:spPr>
          <a:xfrm>
            <a:off x="1062798" y="1379524"/>
            <a:ext cx="5711077" cy="3207421"/>
          </a:xfrm>
          <a:prstGeom prst="rect">
            <a:avLst/>
          </a:prstGeom>
        </p:spPr>
      </p:pic>
      <p:pic>
        <p:nvPicPr>
          <p:cNvPr id="4" name="图片 3">
            <a:extLst>
              <a:ext uri="{FF2B5EF4-FFF2-40B4-BE49-F238E27FC236}">
                <a16:creationId xmlns:a16="http://schemas.microsoft.com/office/drawing/2014/main" id="{F1EE6288-047E-17B5-4AD2-2FA0B246F4F4}"/>
              </a:ext>
            </a:extLst>
          </p:cNvPr>
          <p:cNvPicPr>
            <a:picLocks noChangeAspect="1"/>
          </p:cNvPicPr>
          <p:nvPr/>
        </p:nvPicPr>
        <p:blipFill>
          <a:blip r:embed="rId4"/>
          <a:stretch>
            <a:fillRect/>
          </a:stretch>
        </p:blipFill>
        <p:spPr>
          <a:xfrm>
            <a:off x="7039959" y="638460"/>
            <a:ext cx="3962101" cy="3948485"/>
          </a:xfrm>
          <a:prstGeom prst="rect">
            <a:avLst/>
          </a:prstGeom>
        </p:spPr>
      </p:pic>
    </p:spTree>
    <p:extLst>
      <p:ext uri="{BB962C8B-B14F-4D97-AF65-F5344CB8AC3E}">
        <p14:creationId xmlns:p14="http://schemas.microsoft.com/office/powerpoint/2010/main" val="2570666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0A8CB-E790-EBC8-802B-E19D6D516E88}"/>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D1246949-2F0F-5E68-5B8B-C4CBF4007924}"/>
              </a:ext>
            </a:extLst>
          </p:cNvPr>
          <p:cNvPicPr>
            <a:picLocks noChangeAspect="1"/>
          </p:cNvPicPr>
          <p:nvPr/>
        </p:nvPicPr>
        <p:blipFill>
          <a:blip r:embed="rId3"/>
          <a:stretch>
            <a:fillRect/>
          </a:stretch>
        </p:blipFill>
        <p:spPr>
          <a:xfrm>
            <a:off x="722700" y="599953"/>
            <a:ext cx="5683910" cy="2425828"/>
          </a:xfrm>
          <a:prstGeom prst="rect">
            <a:avLst/>
          </a:prstGeom>
        </p:spPr>
      </p:pic>
      <p:pic>
        <p:nvPicPr>
          <p:cNvPr id="7" name="图片 6">
            <a:extLst>
              <a:ext uri="{FF2B5EF4-FFF2-40B4-BE49-F238E27FC236}">
                <a16:creationId xmlns:a16="http://schemas.microsoft.com/office/drawing/2014/main" id="{9CE28197-A1B0-3725-A249-65CA54DF22DA}"/>
              </a:ext>
            </a:extLst>
          </p:cNvPr>
          <p:cNvPicPr>
            <a:picLocks noChangeAspect="1"/>
          </p:cNvPicPr>
          <p:nvPr/>
        </p:nvPicPr>
        <p:blipFill>
          <a:blip r:embed="rId4"/>
          <a:stretch>
            <a:fillRect/>
          </a:stretch>
        </p:blipFill>
        <p:spPr>
          <a:xfrm>
            <a:off x="6305702" y="567023"/>
            <a:ext cx="5986248" cy="2582797"/>
          </a:xfrm>
          <a:prstGeom prst="rect">
            <a:avLst/>
          </a:prstGeom>
        </p:spPr>
      </p:pic>
      <p:pic>
        <p:nvPicPr>
          <p:cNvPr id="10" name="图片 9">
            <a:extLst>
              <a:ext uri="{FF2B5EF4-FFF2-40B4-BE49-F238E27FC236}">
                <a16:creationId xmlns:a16="http://schemas.microsoft.com/office/drawing/2014/main" id="{5850C38C-8DDD-79B7-105C-E16B560C4F5E}"/>
              </a:ext>
            </a:extLst>
          </p:cNvPr>
          <p:cNvPicPr>
            <a:picLocks noChangeAspect="1"/>
          </p:cNvPicPr>
          <p:nvPr/>
        </p:nvPicPr>
        <p:blipFill>
          <a:blip r:embed="rId5"/>
          <a:stretch>
            <a:fillRect/>
          </a:stretch>
        </p:blipFill>
        <p:spPr>
          <a:xfrm>
            <a:off x="-1892" y="2734355"/>
            <a:ext cx="6234115" cy="2689740"/>
          </a:xfrm>
          <a:prstGeom prst="rect">
            <a:avLst/>
          </a:prstGeom>
        </p:spPr>
      </p:pic>
      <p:pic>
        <p:nvPicPr>
          <p:cNvPr id="12" name="图片 11">
            <a:extLst>
              <a:ext uri="{FF2B5EF4-FFF2-40B4-BE49-F238E27FC236}">
                <a16:creationId xmlns:a16="http://schemas.microsoft.com/office/drawing/2014/main" id="{B38E3B21-9869-9D52-1891-99D8E56A2C33}"/>
              </a:ext>
            </a:extLst>
          </p:cNvPr>
          <p:cNvPicPr>
            <a:picLocks noChangeAspect="1"/>
          </p:cNvPicPr>
          <p:nvPr/>
        </p:nvPicPr>
        <p:blipFill>
          <a:blip r:embed="rId6"/>
          <a:stretch>
            <a:fillRect/>
          </a:stretch>
        </p:blipFill>
        <p:spPr>
          <a:xfrm>
            <a:off x="6160962" y="2740332"/>
            <a:ext cx="5896073" cy="2543890"/>
          </a:xfrm>
          <a:prstGeom prst="rect">
            <a:avLst/>
          </a:prstGeom>
        </p:spPr>
      </p:pic>
      <p:sp>
        <p:nvSpPr>
          <p:cNvPr id="13" name="矩形 12">
            <a:extLst>
              <a:ext uri="{FF2B5EF4-FFF2-40B4-BE49-F238E27FC236}">
                <a16:creationId xmlns:a16="http://schemas.microsoft.com/office/drawing/2014/main" id="{356D946B-A3D3-B98D-7146-ACE71FD2DFE8}"/>
              </a:ext>
            </a:extLst>
          </p:cNvPr>
          <p:cNvSpPr/>
          <p:nvPr/>
        </p:nvSpPr>
        <p:spPr>
          <a:xfrm>
            <a:off x="10012"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4" name="TextBox 6">
            <a:extLst>
              <a:ext uri="{FF2B5EF4-FFF2-40B4-BE49-F238E27FC236}">
                <a16:creationId xmlns:a16="http://schemas.microsoft.com/office/drawing/2014/main" id="{B65A7EB4-1D29-1172-3FD8-5692D0048528}"/>
              </a:ext>
            </a:extLst>
          </p:cNvPr>
          <p:cNvSpPr txBox="1"/>
          <p:nvPr/>
        </p:nvSpPr>
        <p:spPr>
          <a:xfrm>
            <a:off x="15311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期权</a:t>
            </a:r>
          </a:p>
        </p:txBody>
      </p:sp>
      <p:sp>
        <p:nvSpPr>
          <p:cNvPr id="5" name="学论网-专注原创-www.xuelun.me">
            <a:extLst>
              <a:ext uri="{FF2B5EF4-FFF2-40B4-BE49-F238E27FC236}">
                <a16:creationId xmlns:a16="http://schemas.microsoft.com/office/drawing/2014/main" id="{9391AF7B-CBB2-D98A-7157-D526BC361147}"/>
              </a:ext>
            </a:extLst>
          </p:cNvPr>
          <p:cNvSpPr/>
          <p:nvPr/>
        </p:nvSpPr>
        <p:spPr>
          <a:xfrm>
            <a:off x="1683133" y="5456190"/>
            <a:ext cx="9626166" cy="1156855"/>
          </a:xfrm>
          <a:prstGeom prst="rect">
            <a:avLst/>
          </a:prstGeom>
        </p:spPr>
        <p:txBody>
          <a:bodyPr wrap="square">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PCR=</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认沽（</a:t>
            </a: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put</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）成交量</a:t>
            </a: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认购（</a:t>
            </a: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call</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）成交量</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认沽成交量波动性小于认购，认沽成交量整体小于认购成交量，</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PCR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受认购成交量变化的影响更大</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短期均线大于长期均线，看多</a:t>
            </a:r>
          </a:p>
        </p:txBody>
      </p:sp>
    </p:spTree>
    <p:extLst>
      <p:ext uri="{BB962C8B-B14F-4D97-AF65-F5344CB8AC3E}">
        <p14:creationId xmlns:p14="http://schemas.microsoft.com/office/powerpoint/2010/main" val="4197403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834AC2-221F-4F60-229D-DDFB8CF96909}"/>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C7BBC3FF-9CB7-8663-4F49-17760B6AE44A}"/>
              </a:ext>
            </a:extLst>
          </p:cNvPr>
          <p:cNvPicPr>
            <a:picLocks noChangeAspect="1"/>
          </p:cNvPicPr>
          <p:nvPr/>
        </p:nvPicPr>
        <p:blipFill>
          <a:blip r:embed="rId3"/>
          <a:stretch>
            <a:fillRect/>
          </a:stretch>
        </p:blipFill>
        <p:spPr>
          <a:xfrm>
            <a:off x="0" y="382350"/>
            <a:ext cx="5827884" cy="2514470"/>
          </a:xfrm>
          <a:prstGeom prst="rect">
            <a:avLst/>
          </a:prstGeom>
        </p:spPr>
      </p:pic>
      <p:pic>
        <p:nvPicPr>
          <p:cNvPr id="4" name="图片 3">
            <a:extLst>
              <a:ext uri="{FF2B5EF4-FFF2-40B4-BE49-F238E27FC236}">
                <a16:creationId xmlns:a16="http://schemas.microsoft.com/office/drawing/2014/main" id="{CFA90499-016D-95FE-8387-CD998358E5B5}"/>
              </a:ext>
            </a:extLst>
          </p:cNvPr>
          <p:cNvPicPr>
            <a:picLocks noChangeAspect="1"/>
          </p:cNvPicPr>
          <p:nvPr/>
        </p:nvPicPr>
        <p:blipFill>
          <a:blip r:embed="rId4"/>
          <a:stretch>
            <a:fillRect/>
          </a:stretch>
        </p:blipFill>
        <p:spPr>
          <a:xfrm>
            <a:off x="5913264" y="382350"/>
            <a:ext cx="6124609" cy="2642493"/>
          </a:xfrm>
          <a:prstGeom prst="rect">
            <a:avLst/>
          </a:prstGeom>
        </p:spPr>
      </p:pic>
      <p:pic>
        <p:nvPicPr>
          <p:cNvPr id="6" name="图片 5">
            <a:extLst>
              <a:ext uri="{FF2B5EF4-FFF2-40B4-BE49-F238E27FC236}">
                <a16:creationId xmlns:a16="http://schemas.microsoft.com/office/drawing/2014/main" id="{4CD70C9F-BF0F-D8B9-8CB2-A8DDD8FB864B}"/>
              </a:ext>
            </a:extLst>
          </p:cNvPr>
          <p:cNvPicPr>
            <a:picLocks noChangeAspect="1"/>
          </p:cNvPicPr>
          <p:nvPr/>
        </p:nvPicPr>
        <p:blipFill>
          <a:blip r:embed="rId5"/>
          <a:stretch>
            <a:fillRect/>
          </a:stretch>
        </p:blipFill>
        <p:spPr>
          <a:xfrm>
            <a:off x="-44439" y="2727026"/>
            <a:ext cx="6325490" cy="2729164"/>
          </a:xfrm>
          <a:prstGeom prst="rect">
            <a:avLst/>
          </a:prstGeom>
        </p:spPr>
      </p:pic>
      <p:pic>
        <p:nvPicPr>
          <p:cNvPr id="8" name="图片 7">
            <a:extLst>
              <a:ext uri="{FF2B5EF4-FFF2-40B4-BE49-F238E27FC236}">
                <a16:creationId xmlns:a16="http://schemas.microsoft.com/office/drawing/2014/main" id="{97D7C4C9-63CB-1D24-7AFB-29B5669A3FAF}"/>
              </a:ext>
            </a:extLst>
          </p:cNvPr>
          <p:cNvPicPr>
            <a:picLocks noChangeAspect="1"/>
          </p:cNvPicPr>
          <p:nvPr/>
        </p:nvPicPr>
        <p:blipFill>
          <a:blip r:embed="rId6"/>
          <a:stretch>
            <a:fillRect/>
          </a:stretch>
        </p:blipFill>
        <p:spPr>
          <a:xfrm>
            <a:off x="6281051" y="2727026"/>
            <a:ext cx="5910949" cy="2550308"/>
          </a:xfrm>
          <a:prstGeom prst="rect">
            <a:avLst/>
          </a:prstGeom>
        </p:spPr>
      </p:pic>
      <p:sp>
        <p:nvSpPr>
          <p:cNvPr id="9" name="矩形 8">
            <a:extLst>
              <a:ext uri="{FF2B5EF4-FFF2-40B4-BE49-F238E27FC236}">
                <a16:creationId xmlns:a16="http://schemas.microsoft.com/office/drawing/2014/main" id="{719482C3-E14A-4EDA-C603-F6A5BB14A7A4}"/>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1" name="TextBox 6">
            <a:extLst>
              <a:ext uri="{FF2B5EF4-FFF2-40B4-BE49-F238E27FC236}">
                <a16:creationId xmlns:a16="http://schemas.microsoft.com/office/drawing/2014/main" id="{E709DFD6-E1C2-BFC8-0FF7-7B02500A5178}"/>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期权</a:t>
            </a:r>
          </a:p>
        </p:txBody>
      </p:sp>
      <p:sp>
        <p:nvSpPr>
          <p:cNvPr id="3" name="学论网-专注原创-www.xuelun.me">
            <a:extLst>
              <a:ext uri="{FF2B5EF4-FFF2-40B4-BE49-F238E27FC236}">
                <a16:creationId xmlns:a16="http://schemas.microsoft.com/office/drawing/2014/main" id="{74406872-98B1-9BF3-8BA3-934C9C053AFF}"/>
              </a:ext>
            </a:extLst>
          </p:cNvPr>
          <p:cNvSpPr/>
          <p:nvPr/>
        </p:nvSpPr>
        <p:spPr>
          <a:xfrm>
            <a:off x="2301779" y="4882103"/>
            <a:ext cx="9626166" cy="2264851"/>
          </a:xfrm>
          <a:prstGeom prst="rect">
            <a:avLst/>
          </a:prstGeom>
        </p:spPr>
        <p:txBody>
          <a:bodyPr wrap="square">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VIX</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期权整体需求和期权隐含波动率变化，期权实际估值水平</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市场大涨或大跌、波动率升高的时候，</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VIX</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指数会快速飙升</a:t>
            </a: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PCR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下降，市场看多，</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VIX</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变化和价格变化同向（</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VIX</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越大越好，上涨时的波动）</a:t>
            </a:r>
          </a:p>
          <a:p>
            <a:pPr>
              <a:lnSpc>
                <a:spcPct val="150000"/>
              </a:lnSpc>
            </a:pP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PCR</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上升，市场看空，</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VIX</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与价格变化反向（市场恐慌情绪）</a:t>
            </a:r>
          </a:p>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19430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9F8E714-866D-0671-CEC1-BC7545B082DE}"/>
            </a:ext>
          </a:extLst>
        </p:cNvPr>
        <p:cNvGrpSpPr/>
        <p:nvPr/>
      </p:nvGrpSpPr>
      <p:grpSpPr>
        <a:xfrm>
          <a:off x="0" y="0"/>
          <a:ext cx="0" cy="0"/>
          <a:chOff x="0" y="0"/>
          <a:chExt cx="0" cy="0"/>
        </a:xfrm>
      </p:grpSpPr>
      <p:pic>
        <p:nvPicPr>
          <p:cNvPr id="10" name="图片 9">
            <a:extLst>
              <a:ext uri="{FF2B5EF4-FFF2-40B4-BE49-F238E27FC236}">
                <a16:creationId xmlns:a16="http://schemas.microsoft.com/office/drawing/2014/main" id="{C89963D3-27FA-E214-A2CA-0BE1E86E2706}"/>
              </a:ext>
            </a:extLst>
          </p:cNvPr>
          <p:cNvPicPr>
            <a:picLocks noChangeAspect="1"/>
          </p:cNvPicPr>
          <p:nvPr/>
        </p:nvPicPr>
        <p:blipFill>
          <a:blip r:embed="rId3"/>
          <a:stretch>
            <a:fillRect/>
          </a:stretch>
        </p:blipFill>
        <p:spPr>
          <a:xfrm>
            <a:off x="0" y="825500"/>
            <a:ext cx="6215480" cy="2672709"/>
          </a:xfrm>
          <a:prstGeom prst="rect">
            <a:avLst/>
          </a:prstGeom>
        </p:spPr>
      </p:pic>
      <p:pic>
        <p:nvPicPr>
          <p:cNvPr id="14" name="图片 13">
            <a:extLst>
              <a:ext uri="{FF2B5EF4-FFF2-40B4-BE49-F238E27FC236}">
                <a16:creationId xmlns:a16="http://schemas.microsoft.com/office/drawing/2014/main" id="{237B436C-EB1F-AF12-5A23-A4D7ED03A079}"/>
              </a:ext>
            </a:extLst>
          </p:cNvPr>
          <p:cNvPicPr>
            <a:picLocks noChangeAspect="1"/>
          </p:cNvPicPr>
          <p:nvPr/>
        </p:nvPicPr>
        <p:blipFill>
          <a:blip r:embed="rId4"/>
          <a:stretch>
            <a:fillRect/>
          </a:stretch>
        </p:blipFill>
        <p:spPr>
          <a:xfrm>
            <a:off x="10419" y="3816991"/>
            <a:ext cx="6194641" cy="2672709"/>
          </a:xfrm>
          <a:prstGeom prst="rect">
            <a:avLst/>
          </a:prstGeom>
        </p:spPr>
      </p:pic>
      <p:pic>
        <p:nvPicPr>
          <p:cNvPr id="16" name="图片 15">
            <a:extLst>
              <a:ext uri="{FF2B5EF4-FFF2-40B4-BE49-F238E27FC236}">
                <a16:creationId xmlns:a16="http://schemas.microsoft.com/office/drawing/2014/main" id="{0AFD5736-C5FA-3F7B-58CE-E99AFD4B5B3B}"/>
              </a:ext>
            </a:extLst>
          </p:cNvPr>
          <p:cNvPicPr>
            <a:picLocks noChangeAspect="1"/>
          </p:cNvPicPr>
          <p:nvPr/>
        </p:nvPicPr>
        <p:blipFill>
          <a:blip r:embed="rId5"/>
          <a:stretch>
            <a:fillRect/>
          </a:stretch>
        </p:blipFill>
        <p:spPr>
          <a:xfrm>
            <a:off x="6215480" y="768350"/>
            <a:ext cx="6034481" cy="2603607"/>
          </a:xfrm>
          <a:prstGeom prst="rect">
            <a:avLst/>
          </a:prstGeom>
        </p:spPr>
      </p:pic>
      <p:pic>
        <p:nvPicPr>
          <p:cNvPr id="18" name="图片 17">
            <a:extLst>
              <a:ext uri="{FF2B5EF4-FFF2-40B4-BE49-F238E27FC236}">
                <a16:creationId xmlns:a16="http://schemas.microsoft.com/office/drawing/2014/main" id="{4DBF45A2-7D85-B5DF-0AA3-5D0BD7D31136}"/>
              </a:ext>
            </a:extLst>
          </p:cNvPr>
          <p:cNvPicPr>
            <a:picLocks noChangeAspect="1"/>
          </p:cNvPicPr>
          <p:nvPr/>
        </p:nvPicPr>
        <p:blipFill>
          <a:blip r:embed="rId6"/>
          <a:stretch>
            <a:fillRect/>
          </a:stretch>
        </p:blipFill>
        <p:spPr>
          <a:xfrm>
            <a:off x="6317878" y="3816991"/>
            <a:ext cx="5932083" cy="2525443"/>
          </a:xfrm>
          <a:prstGeom prst="rect">
            <a:avLst/>
          </a:prstGeom>
        </p:spPr>
      </p:pic>
      <p:sp>
        <p:nvSpPr>
          <p:cNvPr id="19" name="矩形 18">
            <a:extLst>
              <a:ext uri="{FF2B5EF4-FFF2-40B4-BE49-F238E27FC236}">
                <a16:creationId xmlns:a16="http://schemas.microsoft.com/office/drawing/2014/main" id="{4BAE302D-C227-7645-365B-2EA3E4B0D55F}"/>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0" name="TextBox 6">
            <a:extLst>
              <a:ext uri="{FF2B5EF4-FFF2-40B4-BE49-F238E27FC236}">
                <a16:creationId xmlns:a16="http://schemas.microsoft.com/office/drawing/2014/main" id="{0996CC02-9BCE-EF51-265B-AB32404906E4}"/>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指标构建</a:t>
            </a:r>
          </a:p>
        </p:txBody>
      </p:sp>
    </p:spTree>
    <p:extLst>
      <p:ext uri="{BB962C8B-B14F-4D97-AF65-F5344CB8AC3E}">
        <p14:creationId xmlns:p14="http://schemas.microsoft.com/office/powerpoint/2010/main" val="931226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0191031-B95E-E9DE-5207-109ADE7AC37C}"/>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8034E574-B3AC-07F7-402E-E645FA49769D}"/>
              </a:ext>
            </a:extLst>
          </p:cNvPr>
          <p:cNvPicPr>
            <a:picLocks noChangeAspect="1"/>
          </p:cNvPicPr>
          <p:nvPr/>
        </p:nvPicPr>
        <p:blipFill>
          <a:blip r:embed="rId3"/>
          <a:stretch>
            <a:fillRect/>
          </a:stretch>
        </p:blipFill>
        <p:spPr>
          <a:xfrm>
            <a:off x="-70791" y="792000"/>
            <a:ext cx="6377900" cy="2751777"/>
          </a:xfrm>
          <a:prstGeom prst="rect">
            <a:avLst/>
          </a:prstGeom>
        </p:spPr>
      </p:pic>
      <p:pic>
        <p:nvPicPr>
          <p:cNvPr id="4" name="图片 3">
            <a:extLst>
              <a:ext uri="{FF2B5EF4-FFF2-40B4-BE49-F238E27FC236}">
                <a16:creationId xmlns:a16="http://schemas.microsoft.com/office/drawing/2014/main" id="{E34D072A-60FD-8E84-B60D-314C16DC64AF}"/>
              </a:ext>
            </a:extLst>
          </p:cNvPr>
          <p:cNvPicPr>
            <a:picLocks noChangeAspect="1"/>
          </p:cNvPicPr>
          <p:nvPr/>
        </p:nvPicPr>
        <p:blipFill>
          <a:blip r:embed="rId4"/>
          <a:stretch>
            <a:fillRect/>
          </a:stretch>
        </p:blipFill>
        <p:spPr>
          <a:xfrm>
            <a:off x="-100224" y="3816991"/>
            <a:ext cx="6407333" cy="2732304"/>
          </a:xfrm>
          <a:prstGeom prst="rect">
            <a:avLst/>
          </a:prstGeom>
        </p:spPr>
      </p:pic>
      <p:sp>
        <p:nvSpPr>
          <p:cNvPr id="5" name="学论网-专注原创-www.xuelun.me">
            <a:extLst>
              <a:ext uri="{FF2B5EF4-FFF2-40B4-BE49-F238E27FC236}">
                <a16:creationId xmlns:a16="http://schemas.microsoft.com/office/drawing/2014/main" id="{4F93D6D7-612A-573E-3B39-D0AE6AC22BA9}"/>
              </a:ext>
            </a:extLst>
          </p:cNvPr>
          <p:cNvSpPr/>
          <p:nvPr/>
        </p:nvSpPr>
        <p:spPr>
          <a:xfrm>
            <a:off x="6467912" y="1565810"/>
            <a:ext cx="5603839" cy="1156855"/>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由于没有获取到全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成交额，</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股自由流通市值以及主力资金流入数据，导致创业板成交活跃度、融资余额占自由流通市值比和主力资金净流入</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主力资金流入三个指标没有构建。</a:t>
            </a:r>
          </a:p>
        </p:txBody>
      </p:sp>
      <p:sp>
        <p:nvSpPr>
          <p:cNvPr id="6" name="矩形 5">
            <a:extLst>
              <a:ext uri="{FF2B5EF4-FFF2-40B4-BE49-F238E27FC236}">
                <a16:creationId xmlns:a16="http://schemas.microsoft.com/office/drawing/2014/main" id="{6547596E-5DA1-AF39-9D0A-C52210CC67A8}"/>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7" name="TextBox 6">
            <a:extLst>
              <a:ext uri="{FF2B5EF4-FFF2-40B4-BE49-F238E27FC236}">
                <a16:creationId xmlns:a16="http://schemas.microsoft.com/office/drawing/2014/main" id="{6A19A81C-7106-C9F1-DC27-2DACAC7CBF6A}"/>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指标构建</a:t>
            </a:r>
          </a:p>
        </p:txBody>
      </p:sp>
    </p:spTree>
    <p:extLst>
      <p:ext uri="{BB962C8B-B14F-4D97-AF65-F5344CB8AC3E}">
        <p14:creationId xmlns:p14="http://schemas.microsoft.com/office/powerpoint/2010/main" val="4203312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1"/>
          <p:cNvSpPr/>
          <p:nvPr/>
        </p:nvSpPr>
        <p:spPr>
          <a:xfrm>
            <a:off x="-1556426" y="1998319"/>
            <a:ext cx="5261917" cy="2861362"/>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2160923"/>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3128848"/>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4096773"/>
            <a:ext cx="9111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59" name="圆角矩形 58"/>
          <p:cNvSpPr/>
          <p:nvPr/>
        </p:nvSpPr>
        <p:spPr>
          <a:xfrm>
            <a:off x="6746944" y="2160923"/>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研究动因</a:t>
            </a:r>
          </a:p>
        </p:txBody>
      </p:sp>
      <p:sp>
        <p:nvSpPr>
          <p:cNvPr id="60" name="圆角矩形 59"/>
          <p:cNvSpPr/>
          <p:nvPr/>
        </p:nvSpPr>
        <p:spPr>
          <a:xfrm>
            <a:off x="6746944" y="3128848"/>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实际复现</a:t>
            </a:r>
          </a:p>
        </p:txBody>
      </p:sp>
      <p:sp>
        <p:nvSpPr>
          <p:cNvPr id="61" name="圆角矩形 60"/>
          <p:cNvSpPr/>
          <p:nvPr/>
        </p:nvSpPr>
        <p:spPr>
          <a:xfrm>
            <a:off x="6746944" y="4096773"/>
            <a:ext cx="3476556" cy="577144"/>
          </a:xfrm>
          <a:prstGeom prst="roundRect">
            <a:avLst>
              <a:gd name="adj" fmla="val 500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策略终止原因</a:t>
            </a:r>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5A381-561D-8947-8DBE-F55314B7012A}"/>
            </a:ext>
          </a:extLst>
        </p:cNvPr>
        <p:cNvGrpSpPr/>
        <p:nvPr/>
      </p:nvGrpSpPr>
      <p:grpSpPr>
        <a:xfrm>
          <a:off x="0" y="0"/>
          <a:ext cx="0" cy="0"/>
          <a:chOff x="0" y="0"/>
          <a:chExt cx="0" cy="0"/>
        </a:xfrm>
      </p:grpSpPr>
      <p:sp>
        <p:nvSpPr>
          <p:cNvPr id="13" name="矩形 12">
            <a:extLst>
              <a:ext uri="{FF2B5EF4-FFF2-40B4-BE49-F238E27FC236}">
                <a16:creationId xmlns:a16="http://schemas.microsoft.com/office/drawing/2014/main" id="{8C2E8209-B2D9-4164-C6CE-A833BF912C42}"/>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4" name="TextBox 6">
            <a:extLst>
              <a:ext uri="{FF2B5EF4-FFF2-40B4-BE49-F238E27FC236}">
                <a16:creationId xmlns:a16="http://schemas.microsoft.com/office/drawing/2014/main" id="{F26A221B-E7CB-F30F-0A8D-59DCCABB1AC6}"/>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指标打分</a:t>
            </a:r>
          </a:p>
        </p:txBody>
      </p:sp>
      <p:pic>
        <p:nvPicPr>
          <p:cNvPr id="4" name="图片 3">
            <a:extLst>
              <a:ext uri="{FF2B5EF4-FFF2-40B4-BE49-F238E27FC236}">
                <a16:creationId xmlns:a16="http://schemas.microsoft.com/office/drawing/2014/main" id="{B16F8184-FE81-B56E-F4C0-A8AD97DBAF1A}"/>
              </a:ext>
            </a:extLst>
          </p:cNvPr>
          <p:cNvPicPr>
            <a:picLocks noChangeAspect="1"/>
          </p:cNvPicPr>
          <p:nvPr/>
        </p:nvPicPr>
        <p:blipFill>
          <a:blip r:embed="rId3"/>
          <a:stretch>
            <a:fillRect/>
          </a:stretch>
        </p:blipFill>
        <p:spPr>
          <a:xfrm>
            <a:off x="-1" y="794586"/>
            <a:ext cx="6096001" cy="2630150"/>
          </a:xfrm>
          <a:prstGeom prst="rect">
            <a:avLst/>
          </a:prstGeom>
        </p:spPr>
      </p:pic>
      <p:pic>
        <p:nvPicPr>
          <p:cNvPr id="6" name="图片 5">
            <a:extLst>
              <a:ext uri="{FF2B5EF4-FFF2-40B4-BE49-F238E27FC236}">
                <a16:creationId xmlns:a16="http://schemas.microsoft.com/office/drawing/2014/main" id="{0FE32AE5-D54E-423B-A9FF-06D040299774}"/>
              </a:ext>
            </a:extLst>
          </p:cNvPr>
          <p:cNvPicPr>
            <a:picLocks noChangeAspect="1"/>
          </p:cNvPicPr>
          <p:nvPr/>
        </p:nvPicPr>
        <p:blipFill>
          <a:blip r:embed="rId4"/>
          <a:stretch>
            <a:fillRect/>
          </a:stretch>
        </p:blipFill>
        <p:spPr>
          <a:xfrm>
            <a:off x="6096000" y="803116"/>
            <a:ext cx="6095998" cy="2630149"/>
          </a:xfrm>
          <a:prstGeom prst="rect">
            <a:avLst/>
          </a:prstGeom>
        </p:spPr>
      </p:pic>
      <p:pic>
        <p:nvPicPr>
          <p:cNvPr id="9" name="图片 8">
            <a:extLst>
              <a:ext uri="{FF2B5EF4-FFF2-40B4-BE49-F238E27FC236}">
                <a16:creationId xmlns:a16="http://schemas.microsoft.com/office/drawing/2014/main" id="{0A08B4D6-BF22-8FAC-497A-2DD317784FF5}"/>
              </a:ext>
            </a:extLst>
          </p:cNvPr>
          <p:cNvPicPr>
            <a:picLocks noChangeAspect="1"/>
          </p:cNvPicPr>
          <p:nvPr/>
        </p:nvPicPr>
        <p:blipFill>
          <a:blip r:embed="rId5"/>
          <a:stretch>
            <a:fillRect/>
          </a:stretch>
        </p:blipFill>
        <p:spPr>
          <a:xfrm>
            <a:off x="61813" y="3915163"/>
            <a:ext cx="6095997" cy="2630148"/>
          </a:xfrm>
          <a:prstGeom prst="rect">
            <a:avLst/>
          </a:prstGeom>
        </p:spPr>
      </p:pic>
      <p:pic>
        <p:nvPicPr>
          <p:cNvPr id="15" name="图片 14">
            <a:extLst>
              <a:ext uri="{FF2B5EF4-FFF2-40B4-BE49-F238E27FC236}">
                <a16:creationId xmlns:a16="http://schemas.microsoft.com/office/drawing/2014/main" id="{9E1B8D00-8591-6B2A-FA14-80936EC13B08}"/>
              </a:ext>
            </a:extLst>
          </p:cNvPr>
          <p:cNvPicPr>
            <a:picLocks noChangeAspect="1"/>
          </p:cNvPicPr>
          <p:nvPr/>
        </p:nvPicPr>
        <p:blipFill>
          <a:blip r:embed="rId6"/>
          <a:stretch>
            <a:fillRect/>
          </a:stretch>
        </p:blipFill>
        <p:spPr>
          <a:xfrm>
            <a:off x="6115770" y="3915163"/>
            <a:ext cx="6076228" cy="2621619"/>
          </a:xfrm>
          <a:prstGeom prst="rect">
            <a:avLst/>
          </a:prstGeom>
        </p:spPr>
      </p:pic>
    </p:spTree>
    <p:extLst>
      <p:ext uri="{BB962C8B-B14F-4D97-AF65-F5344CB8AC3E}">
        <p14:creationId xmlns:p14="http://schemas.microsoft.com/office/powerpoint/2010/main" val="18144032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8E9DC2-C1D5-6F48-D0CB-CC1E90F9CC3E}"/>
            </a:ext>
          </a:extLst>
        </p:cNvPr>
        <p:cNvGrpSpPr/>
        <p:nvPr/>
      </p:nvGrpSpPr>
      <p:grpSpPr>
        <a:xfrm>
          <a:off x="0" y="0"/>
          <a:ext cx="0" cy="0"/>
          <a:chOff x="0" y="0"/>
          <a:chExt cx="0" cy="0"/>
        </a:xfrm>
      </p:grpSpPr>
      <p:sp>
        <p:nvSpPr>
          <p:cNvPr id="13" name="矩形 12">
            <a:extLst>
              <a:ext uri="{FF2B5EF4-FFF2-40B4-BE49-F238E27FC236}">
                <a16:creationId xmlns:a16="http://schemas.microsoft.com/office/drawing/2014/main" id="{7B330335-E525-23FF-4C97-50CD7F994B84}"/>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4" name="TextBox 6">
            <a:extLst>
              <a:ext uri="{FF2B5EF4-FFF2-40B4-BE49-F238E27FC236}">
                <a16:creationId xmlns:a16="http://schemas.microsoft.com/office/drawing/2014/main" id="{E7176694-D270-EBEE-284E-81AFE6FEF888}"/>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指标打分</a:t>
            </a:r>
          </a:p>
        </p:txBody>
      </p:sp>
      <p:pic>
        <p:nvPicPr>
          <p:cNvPr id="3" name="图片 2">
            <a:extLst>
              <a:ext uri="{FF2B5EF4-FFF2-40B4-BE49-F238E27FC236}">
                <a16:creationId xmlns:a16="http://schemas.microsoft.com/office/drawing/2014/main" id="{CED2F25A-EE05-920C-BA08-1D4A7EDC867E}"/>
              </a:ext>
            </a:extLst>
          </p:cNvPr>
          <p:cNvPicPr>
            <a:picLocks noChangeAspect="1"/>
          </p:cNvPicPr>
          <p:nvPr/>
        </p:nvPicPr>
        <p:blipFill>
          <a:blip r:embed="rId3"/>
          <a:stretch>
            <a:fillRect/>
          </a:stretch>
        </p:blipFill>
        <p:spPr>
          <a:xfrm>
            <a:off x="-99008" y="803116"/>
            <a:ext cx="6195008" cy="2672867"/>
          </a:xfrm>
          <a:prstGeom prst="rect">
            <a:avLst/>
          </a:prstGeom>
        </p:spPr>
      </p:pic>
      <p:pic>
        <p:nvPicPr>
          <p:cNvPr id="7" name="图片 6">
            <a:extLst>
              <a:ext uri="{FF2B5EF4-FFF2-40B4-BE49-F238E27FC236}">
                <a16:creationId xmlns:a16="http://schemas.microsoft.com/office/drawing/2014/main" id="{75B19186-9FD8-B308-2641-739109C0BEC5}"/>
              </a:ext>
            </a:extLst>
          </p:cNvPr>
          <p:cNvPicPr>
            <a:picLocks noChangeAspect="1"/>
          </p:cNvPicPr>
          <p:nvPr/>
        </p:nvPicPr>
        <p:blipFill>
          <a:blip r:embed="rId4"/>
          <a:stretch>
            <a:fillRect/>
          </a:stretch>
        </p:blipFill>
        <p:spPr>
          <a:xfrm>
            <a:off x="6076231" y="755649"/>
            <a:ext cx="6076228" cy="2621619"/>
          </a:xfrm>
          <a:prstGeom prst="rect">
            <a:avLst/>
          </a:prstGeom>
        </p:spPr>
      </p:pic>
      <p:pic>
        <p:nvPicPr>
          <p:cNvPr id="10" name="图片 9">
            <a:extLst>
              <a:ext uri="{FF2B5EF4-FFF2-40B4-BE49-F238E27FC236}">
                <a16:creationId xmlns:a16="http://schemas.microsoft.com/office/drawing/2014/main" id="{FDF7AE67-6B13-CE37-31ED-61B94A8605EB}"/>
              </a:ext>
            </a:extLst>
          </p:cNvPr>
          <p:cNvPicPr>
            <a:picLocks noChangeAspect="1"/>
          </p:cNvPicPr>
          <p:nvPr/>
        </p:nvPicPr>
        <p:blipFill>
          <a:blip r:embed="rId5"/>
          <a:stretch>
            <a:fillRect/>
          </a:stretch>
        </p:blipFill>
        <p:spPr>
          <a:xfrm>
            <a:off x="19770" y="3915163"/>
            <a:ext cx="6096000" cy="2630150"/>
          </a:xfrm>
          <a:prstGeom prst="rect">
            <a:avLst/>
          </a:prstGeom>
        </p:spPr>
      </p:pic>
      <p:pic>
        <p:nvPicPr>
          <p:cNvPr id="12" name="图片 11">
            <a:extLst>
              <a:ext uri="{FF2B5EF4-FFF2-40B4-BE49-F238E27FC236}">
                <a16:creationId xmlns:a16="http://schemas.microsoft.com/office/drawing/2014/main" id="{5870839E-9E85-6AD4-2DB3-4D6B472AADFF}"/>
              </a:ext>
            </a:extLst>
          </p:cNvPr>
          <p:cNvPicPr>
            <a:picLocks noChangeAspect="1"/>
          </p:cNvPicPr>
          <p:nvPr/>
        </p:nvPicPr>
        <p:blipFill>
          <a:blip r:embed="rId6"/>
          <a:stretch>
            <a:fillRect/>
          </a:stretch>
        </p:blipFill>
        <p:spPr>
          <a:xfrm>
            <a:off x="6115770" y="3915163"/>
            <a:ext cx="6036689" cy="2604560"/>
          </a:xfrm>
          <a:prstGeom prst="rect">
            <a:avLst/>
          </a:prstGeom>
        </p:spPr>
      </p:pic>
    </p:spTree>
    <p:extLst>
      <p:ext uri="{BB962C8B-B14F-4D97-AF65-F5344CB8AC3E}">
        <p14:creationId xmlns:p14="http://schemas.microsoft.com/office/powerpoint/2010/main" val="2049529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A3FEB6-0DBE-82B9-27C1-BE8A8D3A732A}"/>
            </a:ext>
          </a:extLst>
        </p:cNvPr>
        <p:cNvGrpSpPr/>
        <p:nvPr/>
      </p:nvGrpSpPr>
      <p:grpSpPr>
        <a:xfrm>
          <a:off x="0" y="0"/>
          <a:ext cx="0" cy="0"/>
          <a:chOff x="0" y="0"/>
          <a:chExt cx="0" cy="0"/>
        </a:xfrm>
      </p:grpSpPr>
      <p:sp>
        <p:nvSpPr>
          <p:cNvPr id="13" name="矩形 12">
            <a:extLst>
              <a:ext uri="{FF2B5EF4-FFF2-40B4-BE49-F238E27FC236}">
                <a16:creationId xmlns:a16="http://schemas.microsoft.com/office/drawing/2014/main" id="{843A8D20-B926-FDD7-B61C-AFB14B2A83B2}"/>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14" name="TextBox 6">
            <a:extLst>
              <a:ext uri="{FF2B5EF4-FFF2-40B4-BE49-F238E27FC236}">
                <a16:creationId xmlns:a16="http://schemas.microsoft.com/office/drawing/2014/main" id="{D376E5C3-2C66-2707-225F-56A88B4232BC}"/>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分数之和</a:t>
            </a:r>
          </a:p>
        </p:txBody>
      </p:sp>
      <p:pic>
        <p:nvPicPr>
          <p:cNvPr id="4" name="图片 3">
            <a:extLst>
              <a:ext uri="{FF2B5EF4-FFF2-40B4-BE49-F238E27FC236}">
                <a16:creationId xmlns:a16="http://schemas.microsoft.com/office/drawing/2014/main" id="{640121D0-2B3B-1DE0-1AFD-CB06B647F5F1}"/>
              </a:ext>
            </a:extLst>
          </p:cNvPr>
          <p:cNvPicPr>
            <a:picLocks noChangeAspect="1"/>
          </p:cNvPicPr>
          <p:nvPr/>
        </p:nvPicPr>
        <p:blipFill>
          <a:blip r:embed="rId3"/>
          <a:stretch>
            <a:fillRect/>
          </a:stretch>
        </p:blipFill>
        <p:spPr>
          <a:xfrm>
            <a:off x="2270600" y="490932"/>
            <a:ext cx="7158626" cy="3088625"/>
          </a:xfrm>
          <a:prstGeom prst="rect">
            <a:avLst/>
          </a:prstGeom>
        </p:spPr>
      </p:pic>
      <p:pic>
        <p:nvPicPr>
          <p:cNvPr id="6" name="图片 5">
            <a:extLst>
              <a:ext uri="{FF2B5EF4-FFF2-40B4-BE49-F238E27FC236}">
                <a16:creationId xmlns:a16="http://schemas.microsoft.com/office/drawing/2014/main" id="{29BD8045-02E9-818A-3279-26B5845511AB}"/>
              </a:ext>
            </a:extLst>
          </p:cNvPr>
          <p:cNvPicPr>
            <a:picLocks noChangeAspect="1"/>
          </p:cNvPicPr>
          <p:nvPr/>
        </p:nvPicPr>
        <p:blipFill>
          <a:blip r:embed="rId4"/>
          <a:stretch>
            <a:fillRect/>
          </a:stretch>
        </p:blipFill>
        <p:spPr>
          <a:xfrm>
            <a:off x="2362200" y="3710982"/>
            <a:ext cx="7293967" cy="3147018"/>
          </a:xfrm>
          <a:prstGeom prst="rect">
            <a:avLst/>
          </a:prstGeom>
        </p:spPr>
      </p:pic>
    </p:spTree>
    <p:extLst>
      <p:ext uri="{BB962C8B-B14F-4D97-AF65-F5344CB8AC3E}">
        <p14:creationId xmlns:p14="http://schemas.microsoft.com/office/powerpoint/2010/main" val="23346653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Part.03</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策略终止原因</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3" name="组合 52"/>
          <p:cNvGrpSpPr/>
          <p:nvPr/>
        </p:nvGrpSpPr>
        <p:grpSpPr>
          <a:xfrm>
            <a:off x="6083703" y="1794032"/>
            <a:ext cx="6192809" cy="597394"/>
            <a:chOff x="4910249" y="2489950"/>
            <a:chExt cx="3612036" cy="448045"/>
          </a:xfrm>
        </p:grpSpPr>
        <p:sp>
          <p:nvSpPr>
            <p:cNvPr id="54" name="学论网-专注原创-www.xuelun.me"/>
            <p:cNvSpPr/>
            <p:nvPr/>
          </p:nvSpPr>
          <p:spPr>
            <a:xfrm>
              <a:off x="5296548" y="2489950"/>
              <a:ext cx="3225737" cy="317154"/>
            </a:xfrm>
            <a:prstGeom prst="rect">
              <a:avLst/>
            </a:prstGeom>
          </p:spPr>
          <p:txBody>
            <a:bodyPr wrap="square">
              <a:spAutoFit/>
            </a:bodyPr>
            <a:lstStyle/>
            <a:p>
              <a:pPr marL="0" algn="l" rtl="0" eaLnBrk="1" latinLnBrk="0" hangingPunct="1">
                <a:lnSpc>
                  <a:spcPct val="150000"/>
                </a:lnSpc>
                <a:buNone/>
              </a:pPr>
              <a:r>
                <a:rPr lang="zh-CN" altLang="zh-CN" sz="1600" kern="1200" dirty="0">
                  <a:solidFill>
                    <a:srgbClr val="595959"/>
                  </a:solidFill>
                  <a:effectLst/>
                  <a:latin typeface="微软雅黑" panose="020B0503020204020204" pitchFamily="34" charset="-122"/>
                  <a:ea typeface="微软雅黑" panose="020B0503020204020204" pitchFamily="34" charset="-122"/>
                  <a:cs typeface="+mn-cs"/>
                </a:rPr>
                <a:t>策略回测效果不佳，胜率较低。</a:t>
              </a:r>
              <a:endParaRPr lang="zh-CN" altLang="zh-CN" sz="1600" dirty="0">
                <a:effectLst/>
              </a:endParaRPr>
            </a:p>
          </p:txBody>
        </p:sp>
        <p:sp>
          <p:nvSpPr>
            <p:cNvPr id="55" name="学论网-专注原创-www.xuelun.me"/>
            <p:cNvSpPr/>
            <p:nvPr/>
          </p:nvSpPr>
          <p:spPr>
            <a:xfrm>
              <a:off x="4910249" y="2570667"/>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1</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6" name="组合 55"/>
          <p:cNvGrpSpPr/>
          <p:nvPr/>
        </p:nvGrpSpPr>
        <p:grpSpPr>
          <a:xfrm>
            <a:off x="6083703" y="2759296"/>
            <a:ext cx="6472464" cy="1156855"/>
            <a:chOff x="4910249" y="3082161"/>
            <a:chExt cx="4266706" cy="867640"/>
          </a:xfrm>
        </p:grpSpPr>
        <p:sp>
          <p:nvSpPr>
            <p:cNvPr id="57" name="学论网-专注原创-www.xuelun.me"/>
            <p:cNvSpPr txBox="1"/>
            <p:nvPr/>
          </p:nvSpPr>
          <p:spPr>
            <a:xfrm>
              <a:off x="5346848" y="3082161"/>
              <a:ext cx="3830107" cy="867640"/>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合成方法缺陷：等权打分忽略指标相关性，指标涉及</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6</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个维度共</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个指标，可能会针对某个特征过分捕捉。</a:t>
              </a:r>
              <a:b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b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等权求和存在时效性稀释问题，导致综合指标信号滞后。</a:t>
              </a:r>
            </a:p>
          </p:txBody>
        </p:sp>
        <p:sp>
          <p:nvSpPr>
            <p:cNvPr id="58" name="学论网-专注原创-www.xuelun.me"/>
            <p:cNvSpPr/>
            <p:nvPr/>
          </p:nvSpPr>
          <p:spPr>
            <a:xfrm>
              <a:off x="4910249" y="3335384"/>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2</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59" name="组合 58"/>
          <p:cNvGrpSpPr/>
          <p:nvPr/>
        </p:nvGrpSpPr>
        <p:grpSpPr>
          <a:xfrm>
            <a:off x="6083704" y="4128701"/>
            <a:ext cx="6472464" cy="787523"/>
            <a:chOff x="4910249" y="3951121"/>
            <a:chExt cx="4266706" cy="590641"/>
          </a:xfrm>
        </p:grpSpPr>
        <p:sp>
          <p:nvSpPr>
            <p:cNvPr id="60" name="学论网-专注原创-www.xuelun.me"/>
            <p:cNvSpPr txBox="1"/>
            <p:nvPr/>
          </p:nvSpPr>
          <p:spPr>
            <a:xfrm>
              <a:off x="5346848" y="3951121"/>
              <a:ext cx="3830107" cy="590641"/>
            </a:xfrm>
            <a:prstGeom prst="rect">
              <a:avLst/>
            </a:prstGeom>
            <a:noFill/>
          </p:spPr>
          <p:txBody>
            <a:bodyPr wrap="square" rtlCol="0">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计算冗余：涉及</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个指标计算，数据获取与计算流程繁杂；</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个指标冰箱，参数敏感度高。</a:t>
              </a:r>
            </a:p>
          </p:txBody>
        </p:sp>
        <p:sp>
          <p:nvSpPr>
            <p:cNvPr id="61" name="学论网-专注原创-www.xuelun.me"/>
            <p:cNvSpPr/>
            <p:nvPr/>
          </p:nvSpPr>
          <p:spPr>
            <a:xfrm>
              <a:off x="4910249" y="4085990"/>
              <a:ext cx="349704" cy="367328"/>
            </a:xfrm>
            <a:prstGeom prst="rect">
              <a:avLst/>
            </a:prstGeom>
            <a:solidFill>
              <a:srgbClr val="009DD9"/>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3</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pic>
        <p:nvPicPr>
          <p:cNvPr id="5" name="图片 4">
            <a:extLst>
              <a:ext uri="{FF2B5EF4-FFF2-40B4-BE49-F238E27FC236}">
                <a16:creationId xmlns:a16="http://schemas.microsoft.com/office/drawing/2014/main" id="{DAB32F64-E00A-8C02-9BD0-131796310E4A}"/>
              </a:ext>
            </a:extLst>
          </p:cNvPr>
          <p:cNvPicPr>
            <a:picLocks noChangeAspect="1"/>
          </p:cNvPicPr>
          <p:nvPr/>
        </p:nvPicPr>
        <p:blipFill>
          <a:blip r:embed="rId3"/>
          <a:stretch>
            <a:fillRect/>
          </a:stretch>
        </p:blipFill>
        <p:spPr>
          <a:xfrm>
            <a:off x="65353" y="3646220"/>
            <a:ext cx="5769667" cy="2974442"/>
          </a:xfrm>
          <a:prstGeom prst="rect">
            <a:avLst/>
          </a:prstGeom>
        </p:spPr>
      </p:pic>
      <p:pic>
        <p:nvPicPr>
          <p:cNvPr id="3" name="图片 2">
            <a:extLst>
              <a:ext uri="{FF2B5EF4-FFF2-40B4-BE49-F238E27FC236}">
                <a16:creationId xmlns:a16="http://schemas.microsoft.com/office/drawing/2014/main" id="{C993D717-E6ED-B682-5F79-2C7ED82DDCEA}"/>
              </a:ext>
            </a:extLst>
          </p:cNvPr>
          <p:cNvPicPr>
            <a:picLocks noChangeAspect="1"/>
          </p:cNvPicPr>
          <p:nvPr/>
        </p:nvPicPr>
        <p:blipFill>
          <a:blip r:embed="rId4"/>
          <a:stretch>
            <a:fillRect/>
          </a:stretch>
        </p:blipFill>
        <p:spPr>
          <a:xfrm>
            <a:off x="65354" y="285092"/>
            <a:ext cx="5769666" cy="324424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研究动因</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D05AB-77EC-32BB-026F-930945AFE3ED}"/>
            </a:ext>
          </a:extLst>
        </p:cNvPr>
        <p:cNvGrpSpPr/>
        <p:nvPr/>
      </p:nvGrpSpPr>
      <p:grpSpPr>
        <a:xfrm>
          <a:off x="0" y="0"/>
          <a:ext cx="0" cy="0"/>
          <a:chOff x="0" y="0"/>
          <a:chExt cx="0" cy="0"/>
        </a:xfrm>
      </p:grpSpPr>
      <p:sp>
        <p:nvSpPr>
          <p:cNvPr id="24" name="矩形 23">
            <a:extLst>
              <a:ext uri="{FF2B5EF4-FFF2-40B4-BE49-F238E27FC236}">
                <a16:creationId xmlns:a16="http://schemas.microsoft.com/office/drawing/2014/main" id="{33A280D6-1052-337B-4FD7-1FC241503BDB}"/>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1702ACE6-DD79-68BD-E3B5-2EEFFD57D766}"/>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研究动因</a:t>
            </a:r>
          </a:p>
        </p:txBody>
      </p:sp>
      <p:sp>
        <p:nvSpPr>
          <p:cNvPr id="54" name="学论网-专注原创-www.xuelun.me">
            <a:extLst>
              <a:ext uri="{FF2B5EF4-FFF2-40B4-BE49-F238E27FC236}">
                <a16:creationId xmlns:a16="http://schemas.microsoft.com/office/drawing/2014/main" id="{C91738A1-124F-855E-A77D-65BD931E4F6E}"/>
              </a:ext>
            </a:extLst>
          </p:cNvPr>
          <p:cNvSpPr/>
          <p:nvPr/>
        </p:nvSpPr>
        <p:spPr>
          <a:xfrm>
            <a:off x="6484691" y="1567934"/>
            <a:ext cx="5603839" cy="3742178"/>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现有市场情绪指标（如沪深两市成交额、全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换手率）主要反映总量特征，存在两大局限：</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无法捕捉弱趋势下​​投资热点快速切换​​、行业轮涨补涨、​​资金交易集中化的结构性特征；</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指标滞后性明显，对反转信号敏感度低。</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 ​​解决方案​​：构建​​结构性指标​​，对刻画市场交易特征做进一步探究，从交易行为细节中提取增量信息，提升指数择时能力。</a:t>
            </a:r>
          </a:p>
        </p:txBody>
      </p:sp>
      <p:pic>
        <p:nvPicPr>
          <p:cNvPr id="3" name="图片 2">
            <a:extLst>
              <a:ext uri="{FF2B5EF4-FFF2-40B4-BE49-F238E27FC236}">
                <a16:creationId xmlns:a16="http://schemas.microsoft.com/office/drawing/2014/main" id="{B3C14791-2341-FFE6-4FC9-C22FBDE01D46}"/>
              </a:ext>
            </a:extLst>
          </p:cNvPr>
          <p:cNvPicPr>
            <a:picLocks noChangeAspect="1"/>
          </p:cNvPicPr>
          <p:nvPr/>
        </p:nvPicPr>
        <p:blipFill>
          <a:blip r:embed="rId3"/>
          <a:stretch>
            <a:fillRect/>
          </a:stretch>
        </p:blipFill>
        <p:spPr>
          <a:xfrm>
            <a:off x="25835" y="1892536"/>
            <a:ext cx="6102401" cy="3072928"/>
          </a:xfrm>
          <a:prstGeom prst="rect">
            <a:avLst/>
          </a:prstGeom>
        </p:spPr>
      </p:pic>
    </p:spTree>
    <p:extLst>
      <p:ext uri="{BB962C8B-B14F-4D97-AF65-F5344CB8AC3E}">
        <p14:creationId xmlns:p14="http://schemas.microsoft.com/office/powerpoint/2010/main" val="134955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106B0A-B830-BBD1-7119-6FD831041D4F}"/>
            </a:ext>
          </a:extLst>
        </p:cNvPr>
        <p:cNvGrpSpPr/>
        <p:nvPr/>
      </p:nvGrpSpPr>
      <p:grpSpPr>
        <a:xfrm>
          <a:off x="0" y="0"/>
          <a:ext cx="0" cy="0"/>
          <a:chOff x="0" y="0"/>
          <a:chExt cx="0" cy="0"/>
        </a:xfrm>
      </p:grpSpPr>
      <p:sp>
        <p:nvSpPr>
          <p:cNvPr id="24" name="矩形 23">
            <a:extLst>
              <a:ext uri="{FF2B5EF4-FFF2-40B4-BE49-F238E27FC236}">
                <a16:creationId xmlns:a16="http://schemas.microsoft.com/office/drawing/2014/main" id="{3F66849B-FF94-738C-EE4E-E6A6C2EEF625}"/>
              </a:ext>
            </a:extLst>
          </p:cNvPr>
          <p:cNvSpPr/>
          <p:nvPr/>
        </p:nvSpPr>
        <p:spPr>
          <a:xfrm>
            <a:off x="94368"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EC03577F-7A68-E577-1056-9C3208A03E2F}"/>
              </a:ext>
            </a:extLst>
          </p:cNvPr>
          <p:cNvSpPr txBox="1"/>
          <p:nvPr/>
        </p:nvSpPr>
        <p:spPr>
          <a:xfrm>
            <a:off x="237467"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指标构建</a:t>
            </a:r>
          </a:p>
        </p:txBody>
      </p:sp>
      <mc:AlternateContent xmlns:mc="http://schemas.openxmlformats.org/markup-compatibility/2006">
        <mc:Choice xmlns:a14="http://schemas.microsoft.com/office/drawing/2010/main" Requires="a14">
          <p:graphicFrame>
            <p:nvGraphicFramePr>
              <p:cNvPr id="4" name="表格 3">
                <a:extLst>
                  <a:ext uri="{FF2B5EF4-FFF2-40B4-BE49-F238E27FC236}">
                    <a16:creationId xmlns:a16="http://schemas.microsoft.com/office/drawing/2014/main" id="{A58431D7-A760-19A9-24C6-197239F4A44B}"/>
                  </a:ext>
                </a:extLst>
              </p:cNvPr>
              <p:cNvGraphicFramePr>
                <a:graphicFrameLocks noGrp="1"/>
              </p:cNvGraphicFramePr>
              <p:nvPr>
                <p:extLst>
                  <p:ext uri="{D42A27DB-BD31-4B8C-83A1-F6EECF244321}">
                    <p14:modId xmlns:p14="http://schemas.microsoft.com/office/powerpoint/2010/main" val="4199233821"/>
                  </p:ext>
                </p:extLst>
              </p:nvPr>
            </p:nvGraphicFramePr>
            <p:xfrm>
              <a:off x="383097" y="1750525"/>
              <a:ext cx="11577094" cy="4423772"/>
            </p:xfrm>
            <a:graphic>
              <a:graphicData uri="http://schemas.openxmlformats.org/drawingml/2006/table">
                <a:tbl>
                  <a:tblPr firstRow="1" firstCol="1" bandRow="1"/>
                  <a:tblGrid>
                    <a:gridCol w="677183">
                      <a:extLst>
                        <a:ext uri="{9D8B030D-6E8A-4147-A177-3AD203B41FA5}">
                          <a16:colId xmlns:a16="http://schemas.microsoft.com/office/drawing/2014/main" val="2653228904"/>
                        </a:ext>
                      </a:extLst>
                    </a:gridCol>
                    <a:gridCol w="921318">
                      <a:extLst>
                        <a:ext uri="{9D8B030D-6E8A-4147-A177-3AD203B41FA5}">
                          <a16:colId xmlns:a16="http://schemas.microsoft.com/office/drawing/2014/main" val="1991324112"/>
                        </a:ext>
                      </a:extLst>
                    </a:gridCol>
                    <a:gridCol w="4158703">
                      <a:extLst>
                        <a:ext uri="{9D8B030D-6E8A-4147-A177-3AD203B41FA5}">
                          <a16:colId xmlns:a16="http://schemas.microsoft.com/office/drawing/2014/main" val="4130491767"/>
                        </a:ext>
                      </a:extLst>
                    </a:gridCol>
                    <a:gridCol w="3702928">
                      <a:extLst>
                        <a:ext uri="{9D8B030D-6E8A-4147-A177-3AD203B41FA5}">
                          <a16:colId xmlns:a16="http://schemas.microsoft.com/office/drawing/2014/main" val="1963355654"/>
                        </a:ext>
                      </a:extLst>
                    </a:gridCol>
                    <a:gridCol w="1288962">
                      <a:extLst>
                        <a:ext uri="{9D8B030D-6E8A-4147-A177-3AD203B41FA5}">
                          <a16:colId xmlns:a16="http://schemas.microsoft.com/office/drawing/2014/main" val="4183543324"/>
                        </a:ext>
                      </a:extLst>
                    </a:gridCol>
                    <a:gridCol w="828000">
                      <a:extLst>
                        <a:ext uri="{9D8B030D-6E8A-4147-A177-3AD203B41FA5}">
                          <a16:colId xmlns:a16="http://schemas.microsoft.com/office/drawing/2014/main" val="3387912475"/>
                        </a:ext>
                      </a:extLst>
                    </a:gridCol>
                  </a:tblGrid>
                  <a:tr h="185151">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指标类型</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指标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计算</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市场意义</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判断条件</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分数</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7440120"/>
                      </a:ext>
                    </a:extLst>
                  </a:tr>
                  <a:tr h="1461359">
                    <a:tc rowSpan="4">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交易数据</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行业成交额占比波动率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en-US" sz="1100" kern="100" dirty="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a:t>.</a:t>
                          </a:r>
                          <a14:m>
                            <m:oMath xmlns:m="http://schemas.openxmlformats.org/officeDocument/2006/math">
                              <m:r>
                                <a:rPr lang="zh-CN" sz="1100" kern="10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m:t>相对成交额</m:t>
                              </m:r>
                              <m:r>
                                <a:rPr lang="en-US" sz="1100" kern="10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m:t>=</m:t>
                              </m:r>
                              <m:f>
                                <m:fPr>
                                  <m:ctrlPr>
                                    <a:rPr lang="zh-CN" sz="1100" kern="10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m:ctrlPr>
                                </m:fPr>
                                <m:num>
                                  <m:r>
                                    <a:rPr lang="zh-CN" sz="1100" kern="10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m:t>申万一级行业成交额</m:t>
                                  </m:r>
                                </m:num>
                                <m:den>
                                  <m:r>
                                    <a:rPr lang="zh-CN" sz="1100" kern="10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rPr>
                                    <m:t>流通市值</m:t>
                                  </m:r>
                                </m:den>
                              </m:f>
                            </m:oMath>
                          </a14:m>
                          <a:endParaRPr lang="zh-CN" sz="1100" kern="100" dirty="0">
                            <a:solidFill>
                              <a:schemeClr val="tx1"/>
                            </a:solidFill>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相对成交额占比一致性：</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对各行业相对成交额进行排序，得到行业排序序列；</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计算相邻交易日（</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日与</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日）行业排序序列的相关系数（斯皮尔曼秩相关系数）；</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行业成交额占比波动率：</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相对成交额占比一致性</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日滚动标准差。</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行业成交额占比一致性：</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相关系数较上期上升，市场交易行为比较持续；</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相关系数较上期下降，市场交易重心发生变化。</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行业成交额占比波动率（行业板块观点的分歧程度）：</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波动率提高，当前市场资金交易频繁。</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这个指标越高，分歧越大，交易越频繁，伴随成交量上升，情绪乐观。</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MA20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是否高于布林轨（</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M=250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N=0.5</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）上轨或低于下轨或在通道内</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1</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-1</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755668821"/>
                      </a:ext>
                    </a:extLst>
                  </a:tr>
                  <a:tr h="925754">
                    <a:tc vMerge="1">
                      <a:txBody>
                        <a:bodyPr/>
                        <a:lstStyle/>
                        <a:p>
                          <a:endParaRPr lang="zh-CN" altLang="en-US"/>
                        </a:p>
                      </a:txBody>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股市场交易的行业集中度</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使用申万一级行业换手率；</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每日取换手率最高的</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个行业，计算其换手率均值；</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市场平均换手率</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所有行业换手率均值；</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4.A</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股市场交易行业集中度</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前</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行业换手率均值</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全市场换手率；</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对集中度做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指数偏高，头部行业换手与全市场换手差距过大；</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指标围绕均值或处于均值以下代表当前资金偏好在行业层面不集中。</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指标越高到极值，行业过于拥挤，易发生反转。</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是否高于</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250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倍标准差或低于</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309887"/>
                      </a:ext>
                    </a:extLst>
                  </a:tr>
                  <a:tr h="740603">
                    <a:tc vMerge="1">
                      <a:txBody>
                        <a:bodyPr/>
                        <a:lstStyle/>
                        <a:p>
                          <a:endParaRPr lang="zh-CN" altLang="en-US"/>
                        </a:p>
                      </a:txBody>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行业涨幅和成交额变化一致性</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每日对各行业计算指数涨跌幅（日收益率）排序和相对成交额（成交额</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流通市值）排序；</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计算两个排序序列的相关系数；</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对相关系数序列做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60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MA60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市场信心足、情绪较高：市场资金在行业、板块间轮转速度相对缓慢。</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市场情绪恐慌、信心缺乏：资金轮转速度较快。</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指标高：涨幅大，成交额大，放量上涨，信心充足。</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的</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z-score</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window=250)</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z-score</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981386762"/>
                      </a:ext>
                    </a:extLst>
                  </a:tr>
                  <a:tr h="1110905">
                    <a:tc vMerge="1">
                      <a:txBody>
                        <a:bodyPr/>
                        <a:lstStyle/>
                        <a:p>
                          <a:endParaRPr lang="zh-CN" altLang="en-US"/>
                        </a:p>
                      </a:txBody>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创业板成交活跃度</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创业板成交额</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万得全</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成交额；</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对结果做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p>
                          <a:pPr algn="ctr">
                            <a:buNone/>
                          </a:pPr>
                          <a:r>
                            <a:rPr lang="zh-CN"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数据缺失：万得全</a:t>
                          </a:r>
                          <a:r>
                            <a:rPr lang="en-US"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成交额</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创业板成交活跃度高，情绪高涨。</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是否高于布林轨（</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M=250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N=0.5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）上轨或低于下轨或在通道内</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59711528"/>
                      </a:ext>
                    </a:extLst>
                  </a:tr>
                </a:tbl>
              </a:graphicData>
            </a:graphic>
          </p:graphicFrame>
        </mc:Choice>
        <mc:Fallback>
          <p:graphicFrame>
            <p:nvGraphicFramePr>
              <p:cNvPr id="4" name="表格 3">
                <a:extLst>
                  <a:ext uri="{FF2B5EF4-FFF2-40B4-BE49-F238E27FC236}">
                    <a16:creationId xmlns:a16="http://schemas.microsoft.com/office/drawing/2014/main" id="{A58431D7-A760-19A9-24C6-197239F4A44B}"/>
                  </a:ext>
                </a:extLst>
              </p:cNvPr>
              <p:cNvGraphicFramePr>
                <a:graphicFrameLocks noGrp="1"/>
              </p:cNvGraphicFramePr>
              <p:nvPr>
                <p:extLst>
                  <p:ext uri="{D42A27DB-BD31-4B8C-83A1-F6EECF244321}">
                    <p14:modId xmlns:p14="http://schemas.microsoft.com/office/powerpoint/2010/main" val="4199233821"/>
                  </p:ext>
                </p:extLst>
              </p:nvPr>
            </p:nvGraphicFramePr>
            <p:xfrm>
              <a:off x="383097" y="1750525"/>
              <a:ext cx="11577094" cy="4423772"/>
            </p:xfrm>
            <a:graphic>
              <a:graphicData uri="http://schemas.openxmlformats.org/drawingml/2006/table">
                <a:tbl>
                  <a:tblPr firstRow="1" firstCol="1" bandRow="1"/>
                  <a:tblGrid>
                    <a:gridCol w="677183">
                      <a:extLst>
                        <a:ext uri="{9D8B030D-6E8A-4147-A177-3AD203B41FA5}">
                          <a16:colId xmlns:a16="http://schemas.microsoft.com/office/drawing/2014/main" val="2653228904"/>
                        </a:ext>
                      </a:extLst>
                    </a:gridCol>
                    <a:gridCol w="921318">
                      <a:extLst>
                        <a:ext uri="{9D8B030D-6E8A-4147-A177-3AD203B41FA5}">
                          <a16:colId xmlns:a16="http://schemas.microsoft.com/office/drawing/2014/main" val="1991324112"/>
                        </a:ext>
                      </a:extLst>
                    </a:gridCol>
                    <a:gridCol w="4158703">
                      <a:extLst>
                        <a:ext uri="{9D8B030D-6E8A-4147-A177-3AD203B41FA5}">
                          <a16:colId xmlns:a16="http://schemas.microsoft.com/office/drawing/2014/main" val="4130491767"/>
                        </a:ext>
                      </a:extLst>
                    </a:gridCol>
                    <a:gridCol w="3702928">
                      <a:extLst>
                        <a:ext uri="{9D8B030D-6E8A-4147-A177-3AD203B41FA5}">
                          <a16:colId xmlns:a16="http://schemas.microsoft.com/office/drawing/2014/main" val="1963355654"/>
                        </a:ext>
                      </a:extLst>
                    </a:gridCol>
                    <a:gridCol w="1288962">
                      <a:extLst>
                        <a:ext uri="{9D8B030D-6E8A-4147-A177-3AD203B41FA5}">
                          <a16:colId xmlns:a16="http://schemas.microsoft.com/office/drawing/2014/main" val="4183543324"/>
                        </a:ext>
                      </a:extLst>
                    </a:gridCol>
                    <a:gridCol w="828000">
                      <a:extLst>
                        <a:ext uri="{9D8B030D-6E8A-4147-A177-3AD203B41FA5}">
                          <a16:colId xmlns:a16="http://schemas.microsoft.com/office/drawing/2014/main" val="3387912475"/>
                        </a:ext>
                      </a:extLst>
                    </a:gridCol>
                  </a:tblGrid>
                  <a:tr h="185151">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指标类型</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指标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计算</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市场意义</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判断条件</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分数</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97440120"/>
                      </a:ext>
                    </a:extLst>
                  </a:tr>
                  <a:tr h="1461359">
                    <a:tc rowSpan="4">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交易数据</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行业成交额占比波动率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endParaRPr lang="zh-CN"/>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3"/>
                          <a:stretch>
                            <a:fillRect l="-38360" t="-15000" r="-140117" b="-190417"/>
                          </a:stretch>
                        </a:blipFill>
                      </a:tcPr>
                    </a:tc>
                    <a:tc>
                      <a:txBody>
                        <a:bodyPr/>
                        <a:lstStyle/>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行业成交额占比一致性：</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相关系数较上期上升，市场交易行为比较持续；</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相关系数较上期下降，市场交易重心发生变化。</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行业成交额占比波动率（行业板块观点的分歧程度）：</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波动率提高，当前市场资金交易频繁。</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这个指标越高，分歧越大，交易越频繁，伴随成交量上升，情绪乐观。</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MA20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是否高于布林轨（</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M=250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
                            </a:rPr>
                            <a:t>N=0.5</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
                            </a:rPr>
                            <a:t>）上轨或低于下轨或在通道内</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1</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-1</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r>
                            <a:rPr lang="en-US" sz="1100" kern="0" dirty="0">
                              <a:solidFill>
                                <a:srgbClr val="404040"/>
                              </a:solidFill>
                              <a:effectLst/>
                              <a:latin typeface="Microsoft YaHei" panose="020B0503020204020204" pitchFamily="34" charset="-122"/>
                              <a:ea typeface="Microsoft YaHei" panose="020B0503020204020204" pitchFamily="34" charset="-122"/>
                              <a:cs typeface="MicrosoftYaHei-Bold"/>
                            </a:rPr>
                            <a:t>0</a:t>
                          </a:r>
                          <a:r>
                            <a:rPr lang="zh-CN" sz="1100" kern="0" dirty="0">
                              <a:solidFill>
                                <a:srgbClr val="404040"/>
                              </a:solidFill>
                              <a:effectLst/>
                              <a:latin typeface="Microsoft YaHei" panose="020B0503020204020204" pitchFamily="34" charset="-122"/>
                              <a:ea typeface="Microsoft YaHei" panose="020B0503020204020204" pitchFamily="34" charset="-122"/>
                              <a:cs typeface="MicrosoftYaHei-Bold"/>
                            </a:rPr>
                            <a:t>）</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755668821"/>
                      </a:ext>
                    </a:extLst>
                  </a:tr>
                  <a:tr h="925754">
                    <a:tc vMerge="1">
                      <a:txBody>
                        <a:bodyPr/>
                        <a:lstStyle/>
                        <a:p>
                          <a:endParaRPr lang="zh-CN" altLang="en-US"/>
                        </a:p>
                      </a:txBody>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股市场交易的行业集中度</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使用申万一级行业换手率；</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每日取换手率最高的</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个行业，计算其换手率均值；</a:t>
                          </a:r>
                          <a:b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b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市场平均换手率</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所有行业换手率均值；</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4.A</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股市场交易行业集中度</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前</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行业换手率均值</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全市场换手率；</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对集中度做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指数偏高，头部行业换手与全市场换手差距过大；</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指标围绕均值或处于均值以下代表当前资金偏好在行业层面不集中。</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指标越高到极值，行业过于拥挤，易发生反转。</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是否高于</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250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倍标准差或低于</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26309887"/>
                      </a:ext>
                    </a:extLst>
                  </a:tr>
                  <a:tr h="740603">
                    <a:tc vMerge="1">
                      <a:txBody>
                        <a:bodyPr/>
                        <a:lstStyle/>
                        <a:p>
                          <a:endParaRPr lang="zh-CN" altLang="en-US"/>
                        </a:p>
                      </a:txBody>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行业涨幅和成交额变化一致性</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每日对各行业计算指数涨跌幅（日收益率）排序和相对成交额（成交额</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流通市值）排序；</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计算两个排序序列的相关系数；</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对相关系数序列做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60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MA60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市场信心足、情绪较高：市场资金在行业、板块间轮转速度相对缓慢。</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市场情绪恐慌、信心缺乏：资金轮转速度较快。</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指标高：涨幅大，成交额大，放量上涨，信心充足。</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的</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z-score</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window=250)</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z-score</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981386762"/>
                      </a:ext>
                    </a:extLst>
                  </a:tr>
                  <a:tr h="1110905">
                    <a:tc vMerge="1">
                      <a:txBody>
                        <a:bodyPr/>
                        <a:lstStyle/>
                        <a:p>
                          <a:endParaRPr lang="zh-CN" altLang="en-US"/>
                        </a:p>
                      </a:txBody>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创业板成交活跃度</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创业板成交额</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万得全</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成交额；</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对结果做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p>
                          <a:pPr algn="ctr">
                            <a:buNone/>
                          </a:pPr>
                          <a:r>
                            <a:rPr lang="zh-CN"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数据缺失：万得全</a:t>
                          </a:r>
                          <a:r>
                            <a:rPr lang="en-US"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成交额</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创业板成交活跃度高，情绪高涨。</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是否高于布林轨（</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M=250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N=0.5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）上轨或低于下轨或在通道内</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59711528"/>
                      </a:ext>
                    </a:extLst>
                  </a:tr>
                </a:tbl>
              </a:graphicData>
            </a:graphic>
          </p:graphicFrame>
        </mc:Fallback>
      </mc:AlternateContent>
      <p:sp>
        <p:nvSpPr>
          <p:cNvPr id="5" name="学论网-专注原创-www.xuelun.me">
            <a:extLst>
              <a:ext uri="{FF2B5EF4-FFF2-40B4-BE49-F238E27FC236}">
                <a16:creationId xmlns:a16="http://schemas.microsoft.com/office/drawing/2014/main" id="{391BB35C-ADD1-BC15-6338-59FD1F56DFA8}"/>
              </a:ext>
            </a:extLst>
          </p:cNvPr>
          <p:cNvSpPr/>
          <p:nvPr/>
        </p:nvSpPr>
        <p:spPr>
          <a:xfrm>
            <a:off x="383097" y="1164554"/>
            <a:ext cx="6717071" cy="41819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：情绪指标打分表</a:t>
            </a:r>
          </a:p>
        </p:txBody>
      </p:sp>
    </p:spTree>
    <p:extLst>
      <p:ext uri="{BB962C8B-B14F-4D97-AF65-F5344CB8AC3E}">
        <p14:creationId xmlns:p14="http://schemas.microsoft.com/office/powerpoint/2010/main" val="3735739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A76292-A5A0-D25F-2541-0DF3AB0ECC03}"/>
            </a:ext>
          </a:extLst>
        </p:cNvPr>
        <p:cNvGrpSpPr/>
        <p:nvPr/>
      </p:nvGrpSpPr>
      <p:grpSpPr>
        <a:xfrm>
          <a:off x="0" y="0"/>
          <a:ext cx="0" cy="0"/>
          <a:chOff x="0" y="0"/>
          <a:chExt cx="0" cy="0"/>
        </a:xfrm>
      </p:grpSpPr>
      <p:cxnSp>
        <p:nvCxnSpPr>
          <p:cNvPr id="23" name="直接连接符 22">
            <a:extLst>
              <a:ext uri="{FF2B5EF4-FFF2-40B4-BE49-F238E27FC236}">
                <a16:creationId xmlns:a16="http://schemas.microsoft.com/office/drawing/2014/main" id="{BBB25793-3DD2-3056-CB0D-2EDAE954F181}"/>
              </a:ext>
            </a:extLst>
          </p:cNvPr>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DA27ACA2-1CED-EA58-001D-B8309C098239}"/>
              </a:ext>
            </a:extLst>
          </p:cNvPr>
          <p:cNvSpPr/>
          <p:nvPr/>
        </p:nvSpPr>
        <p:spPr>
          <a:xfrm>
            <a:off x="178257"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90357F60-B5B1-8861-FCCF-A66368593253}"/>
              </a:ext>
            </a:extLst>
          </p:cNvPr>
          <p:cNvSpPr txBox="1"/>
          <p:nvPr/>
        </p:nvSpPr>
        <p:spPr>
          <a:xfrm>
            <a:off x="321356"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指标构建</a:t>
            </a:r>
          </a:p>
        </p:txBody>
      </p:sp>
      <p:graphicFrame>
        <p:nvGraphicFramePr>
          <p:cNvPr id="2" name="表格 1">
            <a:extLst>
              <a:ext uri="{FF2B5EF4-FFF2-40B4-BE49-F238E27FC236}">
                <a16:creationId xmlns:a16="http://schemas.microsoft.com/office/drawing/2014/main" id="{30DB7D61-2920-8229-CC59-DEF00F83FAFE}"/>
              </a:ext>
            </a:extLst>
          </p:cNvPr>
          <p:cNvGraphicFramePr>
            <a:graphicFrameLocks noGrp="1"/>
          </p:cNvGraphicFramePr>
          <p:nvPr>
            <p:extLst>
              <p:ext uri="{D42A27DB-BD31-4B8C-83A1-F6EECF244321}">
                <p14:modId xmlns:p14="http://schemas.microsoft.com/office/powerpoint/2010/main" val="4120554967"/>
              </p:ext>
            </p:extLst>
          </p:nvPr>
        </p:nvGraphicFramePr>
        <p:xfrm>
          <a:off x="201336" y="1688411"/>
          <a:ext cx="11706137" cy="4884497"/>
        </p:xfrm>
        <a:graphic>
          <a:graphicData uri="http://schemas.openxmlformats.org/drawingml/2006/table">
            <a:tbl>
              <a:tblPr firstRow="1" firstCol="1" bandRow="1"/>
              <a:tblGrid>
                <a:gridCol w="639435">
                  <a:extLst>
                    <a:ext uri="{9D8B030D-6E8A-4147-A177-3AD203B41FA5}">
                      <a16:colId xmlns:a16="http://schemas.microsoft.com/office/drawing/2014/main" val="2088133231"/>
                    </a:ext>
                  </a:extLst>
                </a:gridCol>
                <a:gridCol w="1266710">
                  <a:extLst>
                    <a:ext uri="{9D8B030D-6E8A-4147-A177-3AD203B41FA5}">
                      <a16:colId xmlns:a16="http://schemas.microsoft.com/office/drawing/2014/main" val="2259898025"/>
                    </a:ext>
                  </a:extLst>
                </a:gridCol>
                <a:gridCol w="3647412">
                  <a:extLst>
                    <a:ext uri="{9D8B030D-6E8A-4147-A177-3AD203B41FA5}">
                      <a16:colId xmlns:a16="http://schemas.microsoft.com/office/drawing/2014/main" val="1590144867"/>
                    </a:ext>
                  </a:extLst>
                </a:gridCol>
                <a:gridCol w="3582001">
                  <a:extLst>
                    <a:ext uri="{9D8B030D-6E8A-4147-A177-3AD203B41FA5}">
                      <a16:colId xmlns:a16="http://schemas.microsoft.com/office/drawing/2014/main" val="3410649048"/>
                    </a:ext>
                  </a:extLst>
                </a:gridCol>
                <a:gridCol w="1310579">
                  <a:extLst>
                    <a:ext uri="{9D8B030D-6E8A-4147-A177-3AD203B41FA5}">
                      <a16:colId xmlns:a16="http://schemas.microsoft.com/office/drawing/2014/main" val="2944729188"/>
                    </a:ext>
                  </a:extLst>
                </a:gridCol>
                <a:gridCol w="1260000">
                  <a:extLst>
                    <a:ext uri="{9D8B030D-6E8A-4147-A177-3AD203B41FA5}">
                      <a16:colId xmlns:a16="http://schemas.microsoft.com/office/drawing/2014/main" val="1132380369"/>
                    </a:ext>
                  </a:extLst>
                </a:gridCol>
              </a:tblGrid>
              <a:tr h="469527">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指标类型</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计算</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市场意义</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判断条件</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分数</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27433682"/>
                  </a:ext>
                </a:extLst>
              </a:tr>
              <a:tr h="469527">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融资融券数据</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融资余额占自由流通市值比</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融资余额</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股自由流通市值；</a:t>
                      </a:r>
                    </a:p>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对结果做</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60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MA60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p>
                      <a:pPr algn="ctr">
                        <a:buNone/>
                      </a:pPr>
                      <a:r>
                        <a:rPr lang="zh-CN" sz="1100" kern="10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数据缺失：</a:t>
                      </a:r>
                      <a:r>
                        <a:rPr lang="en-US" sz="1100" kern="10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A</a:t>
                      </a:r>
                      <a:r>
                        <a:rPr lang="zh-CN" sz="1100" kern="10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股自由流通市值</a:t>
                      </a:r>
                      <a:endPar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市场预期乐观，指标会持续一段时间的上行；</a:t>
                      </a:r>
                    </a:p>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市场情绪较悲观，行情在到顶部之前融资余额占比会开始回落。</a:t>
                      </a:r>
                    </a:p>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融资余额占比增加，投资者观点偏多。</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是否大于</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MA60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或小于</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064178322"/>
                  </a:ext>
                </a:extLst>
              </a:tr>
              <a:tr h="782545">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行业涨跌态势</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行业轮涨补涨程度</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每日对各行业指数涨跌幅排序；</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计算相邻两日排序序列的相关系数；</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对相关系数序列做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相关性高：今天涨昨天也涨（轮涨）；</a:t>
                      </a:r>
                    </a:p>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相关性低：昨天不涨今天涨（补涨）。</a:t>
                      </a:r>
                    </a:p>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到达极值，分歧增加，顶部反转，底部反转。</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是否高于布林轨（</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M=250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N=1.25</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）上轨或低于下轨或在通道内</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92156733"/>
                  </a:ext>
                </a:extLst>
              </a:tr>
              <a:tr h="782545">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RSI</a:t>
                      </a:r>
                      <a:endPar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沪深</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300RSI</a:t>
                      </a:r>
                      <a:endPar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沪深</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300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指数日线数据；</a:t>
                      </a:r>
                    </a:p>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计算日收益率</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计算平均增益和平均损失（</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14</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日滚动）；</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3.RSI=100-100/(1+RS)</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，其中</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RS=</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平均增值</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平均减值；</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对</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RSI</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日均线。</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反映供求关系，</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RSI</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超过</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50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表明市场上买方力量强势。</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是否高于布林轨（</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M=250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N=1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）上轨或低于下轨或在通道内</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643452072"/>
                  </a:ext>
                </a:extLst>
              </a:tr>
              <a:tr h="782545">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资金流</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solidFill>
                            <a:srgbClr val="FF0000"/>
                          </a:solidFill>
                          <a:effectLst/>
                          <a:highlight>
                            <a:srgbClr val="FFFF00"/>
                          </a:highlight>
                          <a:latin typeface="Microsoft YaHei" panose="020B0503020204020204" pitchFamily="34" charset="-122"/>
                          <a:ea typeface="Microsoft YaHei" panose="020B0503020204020204" pitchFamily="34" charset="-122"/>
                          <a:cs typeface="Times New Roman" panose="02020603050405020304" pitchFamily="18" charset="0"/>
                        </a:rPr>
                        <a:t>主力资金净流入／主力资金流入</a:t>
                      </a:r>
                      <a:endPar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endParaRP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数据缺失</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正向指标</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是否高于布林轨（</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M=250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N=0.5</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）上轨或低于下轨或在通道内</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76610677"/>
                  </a:ext>
                </a:extLst>
              </a:tr>
              <a:tr h="313018">
                <a:tc rowSpan="2">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期权</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认购成交量／认沽成交量</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实际计算：</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PCR=</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认沽成交量／认购成交量</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短期均线小于长期均线，看涨。</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大于</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MA60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或小于</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1818176872"/>
                  </a:ext>
                </a:extLst>
              </a:tr>
              <a:tr h="782545">
                <a:tc vMerge="1">
                  <a:txBody>
                    <a:bodyPr/>
                    <a:lstStyle/>
                    <a:p>
                      <a:endParaRPr lang="zh-CN" altLang="en-US"/>
                    </a:p>
                  </a:txBody>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300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选取</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50ETF</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期权／</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300</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近月与次月最接近平价的</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4</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个看涨和</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4</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个看跌期权；</a:t>
                      </a:r>
                    </a:p>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2.</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使用</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Black-Scholes</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模型计算每个期权的隐含波动率（</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IV</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p>
                      <a:pPr algn="ctr">
                        <a:buNone/>
                      </a:pP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3.</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加权平均计算</a:t>
                      </a:r>
                      <a:r>
                        <a:rPr lang="en-US" sz="1100" kern="10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市场大涨或大跌、波动率升高的时候，</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指数会快速飙升。</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PCR</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下降，市场看多，</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变化和价格变化同向（</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越大越好，上涨时的波动）；</a:t>
                      </a:r>
                    </a:p>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PCR</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上升，市场看空，</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VIX</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与价格变化反向（市场恐慌情绪）。</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MA1(vix_300)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是否大于</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MA20(</a:t>
                      </a:r>
                      <a:r>
                        <a:rPr lang="en-US" sz="1100" kern="100" dirty="0" err="1">
                          <a:effectLst/>
                          <a:latin typeface="Microsoft YaHei" panose="020B0503020204020204" pitchFamily="34" charset="-122"/>
                          <a:ea typeface="Microsoft YaHei" panose="020B0503020204020204" pitchFamily="34" charset="-122"/>
                          <a:cs typeface="Times New Roman" panose="02020603050405020304" pitchFamily="18" charset="0"/>
                        </a:rPr>
                        <a:t>option_data</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['vix_ma20'])</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或小于</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tc>
                  <a:txBody>
                    <a:bodyPr/>
                    <a:lstStyle/>
                    <a:p>
                      <a:pPr algn="ctr">
                        <a:buNone/>
                      </a:pP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PCR</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变量</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r>
                        <a:rPr lang="en-US"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-1</a:t>
                      </a:r>
                      <a:r>
                        <a:rPr lang="zh-CN" sz="1100" kern="100" dirty="0">
                          <a:effectLst/>
                          <a:latin typeface="Microsoft YaHei" panose="020B0503020204020204" pitchFamily="34" charset="-122"/>
                          <a:ea typeface="Microsoft YaHei" panose="020B0503020204020204" pitchFamily="34" charset="-122"/>
                          <a:cs typeface="Times New Roman" panose="02020603050405020304" pitchFamily="18" charset="0"/>
                        </a:rPr>
                        <a:t>）</a:t>
                      </a:r>
                    </a:p>
                  </a:txBody>
                  <a:tcPr marL="25330" marR="2533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85000"/>
                      </a:schemeClr>
                    </a:solidFill>
                  </a:tcPr>
                </a:tc>
                <a:extLst>
                  <a:ext uri="{0D108BD9-81ED-4DB2-BD59-A6C34878D82A}">
                    <a16:rowId xmlns:a16="http://schemas.microsoft.com/office/drawing/2014/main" val="2115050026"/>
                  </a:ext>
                </a:extLst>
              </a:tr>
            </a:tbl>
          </a:graphicData>
        </a:graphic>
      </p:graphicFrame>
      <p:sp>
        <p:nvSpPr>
          <p:cNvPr id="3" name="学论网-专注原创-www.xuelun.me">
            <a:extLst>
              <a:ext uri="{FF2B5EF4-FFF2-40B4-BE49-F238E27FC236}">
                <a16:creationId xmlns:a16="http://schemas.microsoft.com/office/drawing/2014/main" id="{62EBB2EE-8D07-7131-7B35-DB0DCD33EB1C}"/>
              </a:ext>
            </a:extLst>
          </p:cNvPr>
          <p:cNvSpPr/>
          <p:nvPr/>
        </p:nvSpPr>
        <p:spPr>
          <a:xfrm>
            <a:off x="201336" y="1127067"/>
            <a:ext cx="6717071" cy="418191"/>
          </a:xfrm>
          <a:prstGeom prst="rect">
            <a:avLst/>
          </a:prstGeom>
        </p:spPr>
        <p:txBody>
          <a:bodyPr wrap="square">
            <a:spAutoFit/>
          </a:bodyPr>
          <a:lstStyle/>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续表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1 </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：情绪指标打分表</a:t>
            </a:r>
          </a:p>
        </p:txBody>
      </p:sp>
    </p:spTree>
    <p:extLst>
      <p:ext uri="{BB962C8B-B14F-4D97-AF65-F5344CB8AC3E}">
        <p14:creationId xmlns:p14="http://schemas.microsoft.com/office/powerpoint/2010/main" val="2601825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Part.02</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0070C0"/>
                </a:solidFill>
                <a:latin typeface="微软雅黑" panose="020B0503020204020204" pitchFamily="34" charset="-122"/>
                <a:ea typeface="微软雅黑" panose="020B0503020204020204" pitchFamily="34" charset="-122"/>
              </a:rPr>
              <a:t>实际复现</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C671A-8BA0-633E-1ED7-9332F9EA194E}"/>
            </a:ext>
          </a:extLst>
        </p:cNvPr>
        <p:cNvGrpSpPr/>
        <p:nvPr/>
      </p:nvGrpSpPr>
      <p:grpSpPr>
        <a:xfrm>
          <a:off x="0" y="0"/>
          <a:ext cx="0" cy="0"/>
          <a:chOff x="0" y="0"/>
          <a:chExt cx="0" cy="0"/>
        </a:xfrm>
      </p:grpSpPr>
      <p:sp>
        <p:nvSpPr>
          <p:cNvPr id="24" name="矩形 23">
            <a:extLst>
              <a:ext uri="{FF2B5EF4-FFF2-40B4-BE49-F238E27FC236}">
                <a16:creationId xmlns:a16="http://schemas.microsoft.com/office/drawing/2014/main" id="{BA3BB75D-D13C-C026-912A-534B27C0E6EA}"/>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93E10F24-5BBD-1D60-0918-8296E56318FB}"/>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交易数据</a:t>
            </a:r>
          </a:p>
        </p:txBody>
      </p:sp>
      <p:sp>
        <p:nvSpPr>
          <p:cNvPr id="54" name="学论网-专注原创-www.xuelun.me">
            <a:extLst>
              <a:ext uri="{FF2B5EF4-FFF2-40B4-BE49-F238E27FC236}">
                <a16:creationId xmlns:a16="http://schemas.microsoft.com/office/drawing/2014/main" id="{0134F674-DA68-3D63-B303-CB8B475DF13A}"/>
              </a:ext>
            </a:extLst>
          </p:cNvPr>
          <p:cNvSpPr/>
          <p:nvPr/>
        </p:nvSpPr>
        <p:spPr>
          <a:xfrm>
            <a:off x="6484691" y="1567934"/>
            <a:ext cx="5603839" cy="4111510"/>
          </a:xfrm>
          <a:prstGeom prst="rect">
            <a:avLst/>
          </a:prstGeom>
        </p:spPr>
        <p:txBody>
          <a:bodyPr wrap="square">
            <a:spAutoFit/>
          </a:bodyPr>
          <a:lstStyle/>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行业成交额占比一致性</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计算：每个时点计算各个申万一级行业的调整后成交额占比排序，再计算相邻时点的两组序号相关系数</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相关系数较上期上升，市场交易行为比较持续</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相关系数较上期下降，市场交易重心发生变化</a:t>
            </a:r>
          </a:p>
          <a:p>
            <a:pPr>
              <a:lnSpc>
                <a:spcPct val="150000"/>
              </a:lnSpc>
            </a:pPr>
            <a:endPar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行业成交额占比波动率</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（资金对行业板块观点的分歧程度）</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计算：“行业成交额占比一致性</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的滚动</a:t>
            </a:r>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20</a:t>
            </a: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日标准差</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波动率提高，当前市场资金交易频繁</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这个指标越高，分歧越大，交易越频繁，伴随成交量上升，可认为投资者情绪偏乐观</a:t>
            </a:r>
          </a:p>
        </p:txBody>
      </p:sp>
      <p:pic>
        <p:nvPicPr>
          <p:cNvPr id="2" name="图片 1">
            <a:extLst>
              <a:ext uri="{FF2B5EF4-FFF2-40B4-BE49-F238E27FC236}">
                <a16:creationId xmlns:a16="http://schemas.microsoft.com/office/drawing/2014/main" id="{0549E730-8EE7-47D3-8D31-B52B618C5B50}"/>
              </a:ext>
            </a:extLst>
          </p:cNvPr>
          <p:cNvPicPr>
            <a:picLocks noChangeAspect="1"/>
          </p:cNvPicPr>
          <p:nvPr/>
        </p:nvPicPr>
        <p:blipFill>
          <a:blip r:embed="rId3"/>
          <a:stretch>
            <a:fillRect/>
          </a:stretch>
        </p:blipFill>
        <p:spPr>
          <a:xfrm>
            <a:off x="0" y="825500"/>
            <a:ext cx="6215480" cy="2672709"/>
          </a:xfrm>
          <a:prstGeom prst="rect">
            <a:avLst/>
          </a:prstGeom>
        </p:spPr>
      </p:pic>
      <p:pic>
        <p:nvPicPr>
          <p:cNvPr id="4" name="图片 3">
            <a:extLst>
              <a:ext uri="{FF2B5EF4-FFF2-40B4-BE49-F238E27FC236}">
                <a16:creationId xmlns:a16="http://schemas.microsoft.com/office/drawing/2014/main" id="{9D89DBBD-D33C-7B0F-90CA-9E6A4A1FE0D1}"/>
              </a:ext>
            </a:extLst>
          </p:cNvPr>
          <p:cNvPicPr>
            <a:picLocks noChangeAspect="1"/>
          </p:cNvPicPr>
          <p:nvPr/>
        </p:nvPicPr>
        <p:blipFill>
          <a:blip r:embed="rId4"/>
          <a:stretch>
            <a:fillRect/>
          </a:stretch>
        </p:blipFill>
        <p:spPr>
          <a:xfrm>
            <a:off x="10419" y="3816991"/>
            <a:ext cx="6194641" cy="2672709"/>
          </a:xfrm>
          <a:prstGeom prst="rect">
            <a:avLst/>
          </a:prstGeom>
        </p:spPr>
      </p:pic>
    </p:spTree>
    <p:extLst>
      <p:ext uri="{BB962C8B-B14F-4D97-AF65-F5344CB8AC3E}">
        <p14:creationId xmlns:p14="http://schemas.microsoft.com/office/powerpoint/2010/main" val="12118511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6DF781-7FCE-7C8E-98A0-242F49A9CE4D}"/>
            </a:ext>
          </a:extLst>
        </p:cNvPr>
        <p:cNvGrpSpPr/>
        <p:nvPr/>
      </p:nvGrpSpPr>
      <p:grpSpPr>
        <a:xfrm>
          <a:off x="0" y="0"/>
          <a:ext cx="0" cy="0"/>
          <a:chOff x="0" y="0"/>
          <a:chExt cx="0" cy="0"/>
        </a:xfrm>
      </p:grpSpPr>
      <p:sp>
        <p:nvSpPr>
          <p:cNvPr id="24" name="矩形 23">
            <a:extLst>
              <a:ext uri="{FF2B5EF4-FFF2-40B4-BE49-F238E27FC236}">
                <a16:creationId xmlns:a16="http://schemas.microsoft.com/office/drawing/2014/main" id="{41370946-647A-07B4-504C-10C454DBA601}"/>
              </a:ext>
            </a:extLst>
          </p:cNvPr>
          <p:cNvSpPr/>
          <p:nvPr/>
        </p:nvSpPr>
        <p:spPr>
          <a:xfrm>
            <a:off x="102756" y="0"/>
            <a:ext cx="1666001" cy="7920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sp>
        <p:nvSpPr>
          <p:cNvPr id="26" name="TextBox 6">
            <a:extLst>
              <a:ext uri="{FF2B5EF4-FFF2-40B4-BE49-F238E27FC236}">
                <a16:creationId xmlns:a16="http://schemas.microsoft.com/office/drawing/2014/main" id="{1E243E70-FF34-D30E-0275-C276ABC30DB1}"/>
              </a:ext>
            </a:extLst>
          </p:cNvPr>
          <p:cNvSpPr txBox="1"/>
          <p:nvPr/>
        </p:nvSpPr>
        <p:spPr>
          <a:xfrm>
            <a:off x="245855"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交易数据</a:t>
            </a:r>
          </a:p>
        </p:txBody>
      </p:sp>
      <p:sp>
        <p:nvSpPr>
          <p:cNvPr id="54" name="学论网-专注原创-www.xuelun.me">
            <a:extLst>
              <a:ext uri="{FF2B5EF4-FFF2-40B4-BE49-F238E27FC236}">
                <a16:creationId xmlns:a16="http://schemas.microsoft.com/office/drawing/2014/main" id="{AC0762B7-9C11-F146-9A5C-A2157B94D0D3}"/>
              </a:ext>
            </a:extLst>
          </p:cNvPr>
          <p:cNvSpPr/>
          <p:nvPr/>
        </p:nvSpPr>
        <p:spPr>
          <a:xfrm>
            <a:off x="2138031" y="4165871"/>
            <a:ext cx="8460262" cy="2264851"/>
          </a:xfrm>
          <a:prstGeom prst="rect">
            <a:avLst/>
          </a:prstGeom>
        </p:spPr>
        <p:txBody>
          <a:bodyPr wrap="square">
            <a:spAutoFit/>
          </a:bodyPr>
          <a:lstStyle/>
          <a:p>
            <a:pPr>
              <a:lnSpc>
                <a:spcPct val="150000"/>
              </a:lnSpc>
            </a:pPr>
            <a:r>
              <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rPr>
              <a:t>A</a:t>
            </a: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股市场交易的行业集中度</a:t>
            </a:r>
            <a:endParaRPr lang="en-US" altLang="zh-CN" sz="1600" b="1"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计算：每日排名前五的行业换手率均值与全市场换手率的比值</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复现：使用申万一级行业换手率</a:t>
            </a:r>
            <a:endPar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指数偏高，头部行业换手与全市场换手差距过大</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指标围绕均值或处于均值以下代表当前资金偏好在行业层面不集中</a:t>
            </a:r>
          </a:p>
          <a:p>
            <a:pPr>
              <a:lnSpc>
                <a:spcPct val="150000"/>
              </a:lnSpc>
            </a:pPr>
            <a:r>
              <a:rPr lang="zh-CN" altLang="en-US" sz="1600" dirty="0">
                <a:solidFill>
                  <a:schemeClr val="tx1">
                    <a:lumMod val="65000"/>
                    <a:lumOff val="35000"/>
                  </a:schemeClr>
                </a:solidFill>
                <a:latin typeface="微软雅黑" panose="020B0503020204020204" pitchFamily="34" charset="-122"/>
                <a:ea typeface="微软雅黑" panose="020B0503020204020204" pitchFamily="34" charset="-122"/>
              </a:rPr>
              <a:t>指标越高到极值，行业过于拥挤，易发生反转</a:t>
            </a:r>
          </a:p>
        </p:txBody>
      </p:sp>
      <p:pic>
        <p:nvPicPr>
          <p:cNvPr id="3" name="图片 2">
            <a:extLst>
              <a:ext uri="{FF2B5EF4-FFF2-40B4-BE49-F238E27FC236}">
                <a16:creationId xmlns:a16="http://schemas.microsoft.com/office/drawing/2014/main" id="{81C36585-065B-A02F-E045-AC44D5C3C476}"/>
              </a:ext>
            </a:extLst>
          </p:cNvPr>
          <p:cNvPicPr>
            <a:picLocks noChangeAspect="1"/>
          </p:cNvPicPr>
          <p:nvPr/>
        </p:nvPicPr>
        <p:blipFill>
          <a:blip r:embed="rId3"/>
          <a:stretch>
            <a:fillRect/>
          </a:stretch>
        </p:blipFill>
        <p:spPr>
          <a:xfrm>
            <a:off x="2138031" y="1059766"/>
            <a:ext cx="7566779" cy="3264725"/>
          </a:xfrm>
          <a:prstGeom prst="rect">
            <a:avLst/>
          </a:prstGeom>
        </p:spPr>
      </p:pic>
    </p:spTree>
    <p:extLst>
      <p:ext uri="{BB962C8B-B14F-4D97-AF65-F5344CB8AC3E}">
        <p14:creationId xmlns:p14="http://schemas.microsoft.com/office/powerpoint/2010/main" val="17878769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ags/tag2.xml><?xml version="1.0" encoding="utf-8"?>
<p:tagLst xmlns:a="http://schemas.openxmlformats.org/drawingml/2006/main" xmlns:r="http://schemas.openxmlformats.org/officeDocument/2006/relationships" xmlns:p="http://schemas.openxmlformats.org/presentationml/2006/main">
  <p:tag name="MH" val="20151121191650"/>
  <p:tag name="MH_LIBRARY" val="GRAPHIC"/>
  <p:tag name="MH_TYPE" val="Other"/>
  <p:tag name="MH_ORDER" val="8"/>
</p:tagLst>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236</TotalTime>
  <Words>2762</Words>
  <Application>Microsoft Office PowerPoint</Application>
  <PresentationFormat>宽屏</PresentationFormat>
  <Paragraphs>242</Paragraphs>
  <Slides>24</Slides>
  <Notes>24</Notes>
  <HiddenSlides>2</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等线</vt:lpstr>
      <vt:lpstr>等线 Light</vt:lpstr>
      <vt:lpstr>Impact MT Std</vt:lpstr>
      <vt:lpstr>Microsoft YaHei</vt:lpstr>
      <vt:lpstr>Microsoft YaHei</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情缘素材：https://haosc.taobao.com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boyao peng</cp:lastModifiedBy>
  <cp:revision>123</cp:revision>
  <dcterms:created xsi:type="dcterms:W3CDTF">2016-11-24T09:20:00Z</dcterms:created>
  <dcterms:modified xsi:type="dcterms:W3CDTF">2025-07-13T04:09:16Z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2052-11.8.2.10393</vt:lpwstr>
  </property>
</Properties>
</file>

<file path=docProps/thumbnail.jpeg>
</file>